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30275213" cy="42803763"/>
  <p:notesSz cx="6858000" cy="9144000"/>
  <p:defaultTextStyle>
    <a:defPPr>
      <a:defRPr lang="ko-KR"/>
    </a:defPPr>
    <a:lvl1pPr marL="0" algn="l" defTabSz="3507730" rtl="0" eaLnBrk="1" latinLnBrk="1" hangingPunct="1">
      <a:defRPr sz="6905" kern="1200">
        <a:solidFill>
          <a:schemeClr val="tx1"/>
        </a:solidFill>
        <a:latin typeface="+mn-lt"/>
        <a:ea typeface="+mn-ea"/>
        <a:cs typeface="+mn-cs"/>
      </a:defRPr>
    </a:lvl1pPr>
    <a:lvl2pPr marL="1753865" algn="l" defTabSz="3507730" rtl="0" eaLnBrk="1" latinLnBrk="1" hangingPunct="1">
      <a:defRPr sz="6905" kern="1200">
        <a:solidFill>
          <a:schemeClr val="tx1"/>
        </a:solidFill>
        <a:latin typeface="+mn-lt"/>
        <a:ea typeface="+mn-ea"/>
        <a:cs typeface="+mn-cs"/>
      </a:defRPr>
    </a:lvl2pPr>
    <a:lvl3pPr marL="3507730" algn="l" defTabSz="3507730" rtl="0" eaLnBrk="1" latinLnBrk="1" hangingPunct="1">
      <a:defRPr sz="6905" kern="1200">
        <a:solidFill>
          <a:schemeClr val="tx1"/>
        </a:solidFill>
        <a:latin typeface="+mn-lt"/>
        <a:ea typeface="+mn-ea"/>
        <a:cs typeface="+mn-cs"/>
      </a:defRPr>
    </a:lvl3pPr>
    <a:lvl4pPr marL="5261595" algn="l" defTabSz="3507730" rtl="0" eaLnBrk="1" latinLnBrk="1" hangingPunct="1">
      <a:defRPr sz="6905" kern="1200">
        <a:solidFill>
          <a:schemeClr val="tx1"/>
        </a:solidFill>
        <a:latin typeface="+mn-lt"/>
        <a:ea typeface="+mn-ea"/>
        <a:cs typeface="+mn-cs"/>
      </a:defRPr>
    </a:lvl4pPr>
    <a:lvl5pPr marL="7015460" algn="l" defTabSz="3507730" rtl="0" eaLnBrk="1" latinLnBrk="1" hangingPunct="1">
      <a:defRPr sz="6905" kern="1200">
        <a:solidFill>
          <a:schemeClr val="tx1"/>
        </a:solidFill>
        <a:latin typeface="+mn-lt"/>
        <a:ea typeface="+mn-ea"/>
        <a:cs typeface="+mn-cs"/>
      </a:defRPr>
    </a:lvl5pPr>
    <a:lvl6pPr marL="8769325" algn="l" defTabSz="3507730" rtl="0" eaLnBrk="1" latinLnBrk="1" hangingPunct="1">
      <a:defRPr sz="6905" kern="1200">
        <a:solidFill>
          <a:schemeClr val="tx1"/>
        </a:solidFill>
        <a:latin typeface="+mn-lt"/>
        <a:ea typeface="+mn-ea"/>
        <a:cs typeface="+mn-cs"/>
      </a:defRPr>
    </a:lvl6pPr>
    <a:lvl7pPr marL="10523190" algn="l" defTabSz="3507730" rtl="0" eaLnBrk="1" latinLnBrk="1" hangingPunct="1">
      <a:defRPr sz="6905" kern="1200">
        <a:solidFill>
          <a:schemeClr val="tx1"/>
        </a:solidFill>
        <a:latin typeface="+mn-lt"/>
        <a:ea typeface="+mn-ea"/>
        <a:cs typeface="+mn-cs"/>
      </a:defRPr>
    </a:lvl7pPr>
    <a:lvl8pPr marL="12277054" algn="l" defTabSz="3507730" rtl="0" eaLnBrk="1" latinLnBrk="1" hangingPunct="1">
      <a:defRPr sz="6905" kern="1200">
        <a:solidFill>
          <a:schemeClr val="tx1"/>
        </a:solidFill>
        <a:latin typeface="+mn-lt"/>
        <a:ea typeface="+mn-ea"/>
        <a:cs typeface="+mn-cs"/>
      </a:defRPr>
    </a:lvl8pPr>
    <a:lvl9pPr marL="14030919" algn="l" defTabSz="3507730" rtl="0" eaLnBrk="1" latinLnBrk="1" hangingPunct="1">
      <a:defRPr sz="6905"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8" autoAdjust="0"/>
    <p:restoredTop sz="94660"/>
  </p:normalViewPr>
  <p:slideViewPr>
    <p:cSldViewPr snapToGrid="0">
      <p:cViewPr>
        <p:scale>
          <a:sx n="33" d="100"/>
          <a:sy n="33" d="100"/>
        </p:scale>
        <p:origin x="1464" y="-1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E0CB4E-6FA7-43A9-8C9F-DD0C6E95B116}" type="datetimeFigureOut">
              <a:rPr lang="ko-KR" altLang="en-US" smtClean="0"/>
              <a:t>2020-05-10</a:t>
            </a:fld>
            <a:endParaRPr lang="ko-KR" altLang="en-US"/>
          </a:p>
        </p:txBody>
      </p:sp>
      <p:sp>
        <p:nvSpPr>
          <p:cNvPr id="3" name="Footer Placeholder 2"/>
          <p:cNvSpPr>
            <a:spLocks noGrp="1"/>
          </p:cNvSpPr>
          <p:nvPr>
            <p:ph type="ftr" sz="quarter" idx="11"/>
          </p:nvPr>
        </p:nvSpPr>
        <p:spPr/>
        <p:txBody>
          <a:bodyPr/>
          <a:lstStyle/>
          <a:p>
            <a:endParaRPr lang="ko-KR" altLang="en-US"/>
          </a:p>
        </p:txBody>
      </p:sp>
      <p:sp>
        <p:nvSpPr>
          <p:cNvPr id="4" name="Slide Number Placeholder 3"/>
          <p:cNvSpPr>
            <a:spLocks noGrp="1"/>
          </p:cNvSpPr>
          <p:nvPr>
            <p:ph type="sldNum" sz="quarter" idx="12"/>
          </p:nvPr>
        </p:nvSpPr>
        <p:spPr/>
        <p:txBody>
          <a:bodyPr/>
          <a:lstStyle/>
          <a:p>
            <a:fld id="{5555E340-21E0-402F-8489-5A9DC846A58E}" type="slidenum">
              <a:rPr lang="ko-KR" altLang="en-US" smtClean="0"/>
              <a:t>‹#›</a:t>
            </a:fld>
            <a:endParaRPr lang="ko-KR" altLang="en-US"/>
          </a:p>
        </p:txBody>
      </p:sp>
      <p:pic>
        <p:nvPicPr>
          <p:cNvPr id="5" name="그림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1699"/>
            <a:ext cx="30276413" cy="42802064"/>
          </a:xfrm>
          <a:prstGeom prst="rect">
            <a:avLst/>
          </a:prstGeom>
        </p:spPr>
      </p:pic>
    </p:spTree>
    <p:extLst>
      <p:ext uri="{BB962C8B-B14F-4D97-AF65-F5344CB8AC3E}">
        <p14:creationId xmlns:p14="http://schemas.microsoft.com/office/powerpoint/2010/main" val="334292784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081421" y="2278913"/>
            <a:ext cx="26112371" cy="8273416"/>
          </a:xfrm>
          <a:prstGeom prst="rect">
            <a:avLst/>
          </a:prstGeom>
        </p:spPr>
        <p:txBody>
          <a:bodyPr vert="horz" lIns="91440" tIns="45720" rIns="91440" bIns="45720" rtlCol="0" anchor="ctr">
            <a:normAutofit/>
          </a:bodyPr>
          <a:lstStyle/>
          <a:p>
            <a:r>
              <a:rPr lang="ko-KR" altLang="en-US" smtClean="0"/>
              <a:t>마스터 제목 스타일 편집</a:t>
            </a:r>
            <a:endParaRPr lang="en-US" dirty="0"/>
          </a:p>
        </p:txBody>
      </p:sp>
      <p:sp>
        <p:nvSpPr>
          <p:cNvPr id="3" name="Text Placeholder 2"/>
          <p:cNvSpPr>
            <a:spLocks noGrp="1"/>
          </p:cNvSpPr>
          <p:nvPr>
            <p:ph type="body" idx="1"/>
          </p:nvPr>
        </p:nvSpPr>
        <p:spPr>
          <a:xfrm>
            <a:off x="2081421" y="11394520"/>
            <a:ext cx="26112371" cy="27158594"/>
          </a:xfrm>
          <a:prstGeom prst="rect">
            <a:avLst/>
          </a:prstGeom>
        </p:spPr>
        <p:txBody>
          <a:bodyPr vert="horz" lIns="91440" tIns="45720" rIns="91440" bIns="45720" rtlCol="0">
            <a:normAutofit/>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dirty="0"/>
          </a:p>
        </p:txBody>
      </p:sp>
      <p:sp>
        <p:nvSpPr>
          <p:cNvPr id="4" name="Date Placeholder 3"/>
          <p:cNvSpPr>
            <a:spLocks noGrp="1"/>
          </p:cNvSpPr>
          <p:nvPr>
            <p:ph type="dt" sz="half" idx="2"/>
          </p:nvPr>
        </p:nvSpPr>
        <p:spPr>
          <a:xfrm>
            <a:off x="2081421" y="39672756"/>
            <a:ext cx="6811923" cy="2278904"/>
          </a:xfrm>
          <a:prstGeom prst="rect">
            <a:avLst/>
          </a:prstGeom>
        </p:spPr>
        <p:txBody>
          <a:bodyPr vert="horz" lIns="91440" tIns="45720" rIns="91440" bIns="45720" rtlCol="0" anchor="ctr"/>
          <a:lstStyle>
            <a:lvl1pPr algn="l">
              <a:defRPr sz="3973">
                <a:solidFill>
                  <a:schemeClr val="tx1">
                    <a:tint val="75000"/>
                  </a:schemeClr>
                </a:solidFill>
              </a:defRPr>
            </a:lvl1pPr>
          </a:lstStyle>
          <a:p>
            <a:fld id="{20E0CB4E-6FA7-43A9-8C9F-DD0C6E95B116}" type="datetimeFigureOut">
              <a:rPr lang="ko-KR" altLang="en-US" smtClean="0"/>
              <a:t>2020-05-10</a:t>
            </a:fld>
            <a:endParaRPr lang="ko-KR" altLang="en-US"/>
          </a:p>
        </p:txBody>
      </p:sp>
      <p:sp>
        <p:nvSpPr>
          <p:cNvPr id="5" name="Footer Placeholder 4"/>
          <p:cNvSpPr>
            <a:spLocks noGrp="1"/>
          </p:cNvSpPr>
          <p:nvPr>
            <p:ph type="ftr" sz="quarter" idx="3"/>
          </p:nvPr>
        </p:nvSpPr>
        <p:spPr>
          <a:xfrm>
            <a:off x="10028665" y="39672756"/>
            <a:ext cx="10217884" cy="2278904"/>
          </a:xfrm>
          <a:prstGeom prst="rect">
            <a:avLst/>
          </a:prstGeom>
        </p:spPr>
        <p:txBody>
          <a:bodyPr vert="horz" lIns="91440" tIns="45720" rIns="91440" bIns="45720" rtlCol="0" anchor="ctr"/>
          <a:lstStyle>
            <a:lvl1pPr algn="ctr">
              <a:defRPr sz="3973">
                <a:solidFill>
                  <a:schemeClr val="tx1">
                    <a:tint val="75000"/>
                  </a:schemeClr>
                </a:solidFill>
              </a:defRPr>
            </a:lvl1pPr>
          </a:lstStyle>
          <a:p>
            <a:endParaRPr lang="ko-KR" altLang="en-US"/>
          </a:p>
        </p:txBody>
      </p:sp>
      <p:sp>
        <p:nvSpPr>
          <p:cNvPr id="6" name="Slide Number Placeholder 5"/>
          <p:cNvSpPr>
            <a:spLocks noGrp="1"/>
          </p:cNvSpPr>
          <p:nvPr>
            <p:ph type="sldNum" sz="quarter" idx="4"/>
          </p:nvPr>
        </p:nvSpPr>
        <p:spPr>
          <a:xfrm>
            <a:off x="21381869" y="39672756"/>
            <a:ext cx="6811923" cy="2278904"/>
          </a:xfrm>
          <a:prstGeom prst="rect">
            <a:avLst/>
          </a:prstGeom>
        </p:spPr>
        <p:txBody>
          <a:bodyPr vert="horz" lIns="91440" tIns="45720" rIns="91440" bIns="45720" rtlCol="0" anchor="ctr"/>
          <a:lstStyle>
            <a:lvl1pPr algn="r">
              <a:defRPr sz="3973">
                <a:solidFill>
                  <a:schemeClr val="tx1">
                    <a:tint val="75000"/>
                  </a:schemeClr>
                </a:solidFill>
              </a:defRPr>
            </a:lvl1pPr>
          </a:lstStyle>
          <a:p>
            <a:fld id="{5555E340-21E0-402F-8489-5A9DC846A58E}" type="slidenum">
              <a:rPr lang="ko-KR" altLang="en-US" smtClean="0"/>
              <a:t>‹#›</a:t>
            </a:fld>
            <a:endParaRPr lang="ko-KR" altLang="en-US"/>
          </a:p>
        </p:txBody>
      </p:sp>
      <p:pic>
        <p:nvPicPr>
          <p:cNvPr id="7" name="그림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1699"/>
            <a:ext cx="30276413" cy="42802064"/>
          </a:xfrm>
          <a:prstGeom prst="rect">
            <a:avLst/>
          </a:prstGeom>
        </p:spPr>
      </p:pic>
    </p:spTree>
    <p:extLst>
      <p:ext uri="{BB962C8B-B14F-4D97-AF65-F5344CB8AC3E}">
        <p14:creationId xmlns:p14="http://schemas.microsoft.com/office/powerpoint/2010/main" val="2808792382"/>
      </p:ext>
    </p:extLst>
  </p:cSld>
  <p:clrMap bg1="lt1" tx1="dk1" bg2="lt2" tx2="dk2" accent1="accent1" accent2="accent2" accent3="accent3" accent4="accent4" accent5="accent5" accent6="accent6" hlink="hlink" folHlink="folHlink"/>
  <p:sldLayoutIdLst>
    <p:sldLayoutId id="2147483667" r:id="rId1"/>
  </p:sldLayoutIdLst>
  <p:txStyles>
    <p:titleStyle>
      <a:lvl1pPr algn="l" defTabSz="3027487" rtl="0" eaLnBrk="1" latinLnBrk="1" hangingPunct="1">
        <a:lnSpc>
          <a:spcPct val="90000"/>
        </a:lnSpc>
        <a:spcBef>
          <a:spcPct val="0"/>
        </a:spcBef>
        <a:buNone/>
        <a:defRPr sz="14568" kern="1200">
          <a:solidFill>
            <a:schemeClr val="tx1"/>
          </a:solidFill>
          <a:latin typeface="+mj-lt"/>
          <a:ea typeface="+mj-ea"/>
          <a:cs typeface="+mj-cs"/>
        </a:defRPr>
      </a:lvl1pPr>
    </p:titleStyle>
    <p:bodyStyle>
      <a:lvl1pPr marL="756872" indent="-756872" algn="l" defTabSz="3027487" rtl="0" eaLnBrk="1" latinLnBrk="1" hangingPunct="1">
        <a:lnSpc>
          <a:spcPct val="90000"/>
        </a:lnSpc>
        <a:spcBef>
          <a:spcPts val="3311"/>
        </a:spcBef>
        <a:buFont typeface="Arial" panose="020B0604020202020204" pitchFamily="34" charset="0"/>
        <a:buChar char="•"/>
        <a:defRPr sz="9271" kern="1200">
          <a:solidFill>
            <a:schemeClr val="tx1"/>
          </a:solidFill>
          <a:latin typeface="+mn-lt"/>
          <a:ea typeface="+mn-ea"/>
          <a:cs typeface="+mn-cs"/>
        </a:defRPr>
      </a:lvl1pPr>
      <a:lvl2pPr marL="2270615" indent="-756872" algn="l" defTabSz="3027487" rtl="0" eaLnBrk="1" latinLnBrk="1" hangingPunct="1">
        <a:lnSpc>
          <a:spcPct val="90000"/>
        </a:lnSpc>
        <a:spcBef>
          <a:spcPts val="1655"/>
        </a:spcBef>
        <a:buFont typeface="Arial" panose="020B0604020202020204" pitchFamily="34" charset="0"/>
        <a:buChar char="•"/>
        <a:defRPr sz="7946" kern="1200">
          <a:solidFill>
            <a:schemeClr val="tx1"/>
          </a:solidFill>
          <a:latin typeface="+mn-lt"/>
          <a:ea typeface="+mn-ea"/>
          <a:cs typeface="+mn-cs"/>
        </a:defRPr>
      </a:lvl2pPr>
      <a:lvl3pPr marL="3784359" indent="-756872" algn="l" defTabSz="3027487" rtl="0" eaLnBrk="1" latinLnBrk="1" hangingPunct="1">
        <a:lnSpc>
          <a:spcPct val="90000"/>
        </a:lnSpc>
        <a:spcBef>
          <a:spcPts val="1655"/>
        </a:spcBef>
        <a:buFont typeface="Arial" panose="020B0604020202020204" pitchFamily="34" charset="0"/>
        <a:buChar char="•"/>
        <a:defRPr sz="6622" kern="1200">
          <a:solidFill>
            <a:schemeClr val="tx1"/>
          </a:solidFill>
          <a:latin typeface="+mn-lt"/>
          <a:ea typeface="+mn-ea"/>
          <a:cs typeface="+mn-cs"/>
        </a:defRPr>
      </a:lvl3pPr>
      <a:lvl4pPr marL="5298102" indent="-756872" algn="l" defTabSz="3027487" rtl="0" eaLnBrk="1" latinLnBrk="1"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4pPr>
      <a:lvl5pPr marL="6811846" indent="-756872" algn="l" defTabSz="3027487" rtl="0" eaLnBrk="1" latinLnBrk="1"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5pPr>
      <a:lvl6pPr marL="8325589" indent="-756872" algn="l" defTabSz="3027487" rtl="0" eaLnBrk="1" latinLnBrk="1"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6pPr>
      <a:lvl7pPr marL="9839333" indent="-756872" algn="l" defTabSz="3027487" rtl="0" eaLnBrk="1" latinLnBrk="1"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7pPr>
      <a:lvl8pPr marL="11353076" indent="-756872" algn="l" defTabSz="3027487" rtl="0" eaLnBrk="1" latinLnBrk="1"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8pPr>
      <a:lvl9pPr marL="12866820" indent="-756872" algn="l" defTabSz="3027487" rtl="0" eaLnBrk="1" latinLnBrk="1"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9pPr>
    </p:bodyStyle>
    <p:otherStyle>
      <a:defPPr>
        <a:defRPr lang="en-US"/>
      </a:defPPr>
      <a:lvl1pPr marL="0" algn="l" defTabSz="3027487" rtl="0" eaLnBrk="1" latinLnBrk="1" hangingPunct="1">
        <a:defRPr sz="5960" kern="1200">
          <a:solidFill>
            <a:schemeClr val="tx1"/>
          </a:solidFill>
          <a:latin typeface="+mn-lt"/>
          <a:ea typeface="+mn-ea"/>
          <a:cs typeface="+mn-cs"/>
        </a:defRPr>
      </a:lvl1pPr>
      <a:lvl2pPr marL="1513743" algn="l" defTabSz="3027487" rtl="0" eaLnBrk="1" latinLnBrk="1" hangingPunct="1">
        <a:defRPr sz="5960" kern="1200">
          <a:solidFill>
            <a:schemeClr val="tx1"/>
          </a:solidFill>
          <a:latin typeface="+mn-lt"/>
          <a:ea typeface="+mn-ea"/>
          <a:cs typeface="+mn-cs"/>
        </a:defRPr>
      </a:lvl2pPr>
      <a:lvl3pPr marL="3027487" algn="l" defTabSz="3027487" rtl="0" eaLnBrk="1" latinLnBrk="1" hangingPunct="1">
        <a:defRPr sz="5960" kern="1200">
          <a:solidFill>
            <a:schemeClr val="tx1"/>
          </a:solidFill>
          <a:latin typeface="+mn-lt"/>
          <a:ea typeface="+mn-ea"/>
          <a:cs typeface="+mn-cs"/>
        </a:defRPr>
      </a:lvl3pPr>
      <a:lvl4pPr marL="4541230" algn="l" defTabSz="3027487" rtl="0" eaLnBrk="1" latinLnBrk="1" hangingPunct="1">
        <a:defRPr sz="5960" kern="1200">
          <a:solidFill>
            <a:schemeClr val="tx1"/>
          </a:solidFill>
          <a:latin typeface="+mn-lt"/>
          <a:ea typeface="+mn-ea"/>
          <a:cs typeface="+mn-cs"/>
        </a:defRPr>
      </a:lvl4pPr>
      <a:lvl5pPr marL="6054974" algn="l" defTabSz="3027487" rtl="0" eaLnBrk="1" latinLnBrk="1" hangingPunct="1">
        <a:defRPr sz="5960" kern="1200">
          <a:solidFill>
            <a:schemeClr val="tx1"/>
          </a:solidFill>
          <a:latin typeface="+mn-lt"/>
          <a:ea typeface="+mn-ea"/>
          <a:cs typeface="+mn-cs"/>
        </a:defRPr>
      </a:lvl5pPr>
      <a:lvl6pPr marL="7568717" algn="l" defTabSz="3027487" rtl="0" eaLnBrk="1" latinLnBrk="1" hangingPunct="1">
        <a:defRPr sz="5960" kern="1200">
          <a:solidFill>
            <a:schemeClr val="tx1"/>
          </a:solidFill>
          <a:latin typeface="+mn-lt"/>
          <a:ea typeface="+mn-ea"/>
          <a:cs typeface="+mn-cs"/>
        </a:defRPr>
      </a:lvl6pPr>
      <a:lvl7pPr marL="9082461" algn="l" defTabSz="3027487" rtl="0" eaLnBrk="1" latinLnBrk="1" hangingPunct="1">
        <a:defRPr sz="5960" kern="1200">
          <a:solidFill>
            <a:schemeClr val="tx1"/>
          </a:solidFill>
          <a:latin typeface="+mn-lt"/>
          <a:ea typeface="+mn-ea"/>
          <a:cs typeface="+mn-cs"/>
        </a:defRPr>
      </a:lvl7pPr>
      <a:lvl8pPr marL="10596204" algn="l" defTabSz="3027487" rtl="0" eaLnBrk="1" latinLnBrk="1" hangingPunct="1">
        <a:defRPr sz="5960" kern="1200">
          <a:solidFill>
            <a:schemeClr val="tx1"/>
          </a:solidFill>
          <a:latin typeface="+mn-lt"/>
          <a:ea typeface="+mn-ea"/>
          <a:cs typeface="+mn-cs"/>
        </a:defRPr>
      </a:lvl8pPr>
      <a:lvl9pPr marL="12109948" algn="l" defTabSz="3027487" rtl="0" eaLnBrk="1" latinLnBrk="1" hangingPunct="1">
        <a:defRPr sz="59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3.emf"/><Relationship Id="rId7" Type="http://schemas.openxmlformats.org/officeDocument/2006/relationships/image" Target="../media/image5.png"/><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2.emf"/><Relationship Id="rId5" Type="http://schemas.openxmlformats.org/officeDocument/2006/relationships/oleObject" Target="../embeddings/oleObject1.bin"/><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모서리가 둥근 직사각형 4"/>
          <p:cNvSpPr/>
          <p:nvPr/>
        </p:nvSpPr>
        <p:spPr>
          <a:xfrm>
            <a:off x="2946400" y="4593301"/>
            <a:ext cx="24841200" cy="2743200"/>
          </a:xfrm>
          <a:prstGeom prst="round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dirty="0">
                <a:ln w="28575">
                  <a:noFill/>
                  <a:prstDash val="dash"/>
                </a:ln>
                <a:solidFill>
                  <a:schemeClr val="tx1"/>
                </a:solidFill>
                <a:latin typeface="Times New Roman" panose="02020603050405020304" pitchFamily="18" charset="0"/>
                <a:cs typeface="Times New Roman" panose="02020603050405020304" pitchFamily="18" charset="0"/>
              </a:rPr>
              <a:t>CMOS Microwave </a:t>
            </a:r>
            <a:r>
              <a:rPr lang="en-US" altLang="ko-KR" dirty="0" err="1">
                <a:ln w="28575">
                  <a:noFill/>
                  <a:prstDash val="dash"/>
                </a:ln>
                <a:solidFill>
                  <a:schemeClr val="tx1"/>
                </a:solidFill>
                <a:latin typeface="Times New Roman" panose="02020603050405020304" pitchFamily="18" charset="0"/>
                <a:cs typeface="Times New Roman" panose="02020603050405020304" pitchFamily="18" charset="0"/>
              </a:rPr>
              <a:t>Bandpass</a:t>
            </a:r>
            <a:r>
              <a:rPr lang="en-US" altLang="ko-KR" dirty="0">
                <a:ln w="28575">
                  <a:noFill/>
                  <a:prstDash val="dash"/>
                </a:ln>
                <a:solidFill>
                  <a:schemeClr val="tx1"/>
                </a:solidFill>
                <a:latin typeface="Times New Roman" panose="02020603050405020304" pitchFamily="18" charset="0"/>
                <a:cs typeface="Times New Roman" panose="02020603050405020304" pitchFamily="18" charset="0"/>
              </a:rPr>
              <a:t> Filter </a:t>
            </a:r>
            <a:r>
              <a:rPr lang="en-US" altLang="ko-KR" dirty="0" smtClean="0">
                <a:ln w="28575">
                  <a:noFill/>
                  <a:prstDash val="dash"/>
                </a:ln>
                <a:solidFill>
                  <a:schemeClr val="tx1"/>
                </a:solidFill>
                <a:latin typeface="Times New Roman" panose="02020603050405020304" pitchFamily="18" charset="0"/>
                <a:cs typeface="Times New Roman" panose="02020603050405020304" pitchFamily="18" charset="0"/>
              </a:rPr>
              <a:t>Using </a:t>
            </a:r>
            <a:r>
              <a:rPr lang="en-US" altLang="ko-KR" dirty="0">
                <a:ln w="28575">
                  <a:noFill/>
                  <a:prstDash val="dash"/>
                </a:ln>
                <a:solidFill>
                  <a:schemeClr val="tx1"/>
                </a:solidFill>
                <a:latin typeface="Times New Roman" panose="02020603050405020304" pitchFamily="18" charset="0"/>
                <a:cs typeface="Times New Roman" panose="02020603050405020304" pitchFamily="18" charset="0"/>
              </a:rPr>
              <a:t>High </a:t>
            </a:r>
            <a:r>
              <a:rPr lang="en-US" altLang="ko-KR" i="1" dirty="0">
                <a:ln w="28575">
                  <a:noFill/>
                  <a:prstDash val="dash"/>
                </a:ln>
                <a:solidFill>
                  <a:schemeClr val="tx1"/>
                </a:solidFill>
                <a:latin typeface="Times New Roman" panose="02020603050405020304" pitchFamily="18" charset="0"/>
                <a:cs typeface="Times New Roman" panose="02020603050405020304" pitchFamily="18" charset="0"/>
              </a:rPr>
              <a:t>Q</a:t>
            </a:r>
            <a:r>
              <a:rPr lang="en-US" altLang="ko-KR" dirty="0">
                <a:ln w="28575">
                  <a:noFill/>
                  <a:prstDash val="dash"/>
                </a:ln>
                <a:solidFill>
                  <a:schemeClr val="tx1"/>
                </a:solidFill>
                <a:latin typeface="Times New Roman" panose="02020603050405020304" pitchFamily="18" charset="0"/>
                <a:cs typeface="Times New Roman" panose="02020603050405020304" pitchFamily="18" charset="0"/>
              </a:rPr>
              <a:t> Active </a:t>
            </a:r>
            <a:r>
              <a:rPr lang="en-US" altLang="ko-KR" dirty="0" smtClean="0">
                <a:ln w="28575">
                  <a:noFill/>
                  <a:prstDash val="dash"/>
                </a:ln>
                <a:solidFill>
                  <a:schemeClr val="tx1"/>
                </a:solidFill>
                <a:latin typeface="Times New Roman" panose="02020603050405020304" pitchFamily="18" charset="0"/>
                <a:cs typeface="Times New Roman" panose="02020603050405020304" pitchFamily="18" charset="0"/>
              </a:rPr>
              <a:t>Inductor</a:t>
            </a:r>
          </a:p>
          <a:p>
            <a:pPr algn="ctr"/>
            <a:r>
              <a:rPr lang="en-US" altLang="ko-KR" sz="4400" dirty="0">
                <a:ln w="28575">
                  <a:noFill/>
                  <a:prstDash val="dash"/>
                </a:ln>
                <a:solidFill>
                  <a:schemeClr val="tx1"/>
                </a:solidFill>
                <a:latin typeface="Times New Roman" panose="02020603050405020304" pitchFamily="18" charset="0"/>
                <a:cs typeface="Times New Roman" panose="02020603050405020304" pitchFamily="18" charset="0"/>
              </a:rPr>
              <a:t>Qi </a:t>
            </a:r>
            <a:r>
              <a:rPr lang="en-US" altLang="ko-KR" sz="4400" dirty="0" smtClean="0">
                <a:ln w="28575">
                  <a:noFill/>
                  <a:prstDash val="dash"/>
                </a:ln>
                <a:solidFill>
                  <a:schemeClr val="tx1"/>
                </a:solidFill>
                <a:latin typeface="Times New Roman" panose="02020603050405020304" pitchFamily="18" charset="0"/>
                <a:cs typeface="Times New Roman" panose="02020603050405020304" pitchFamily="18" charset="0"/>
              </a:rPr>
              <a:t>Wang and </a:t>
            </a:r>
            <a:r>
              <a:rPr lang="en-US" altLang="ko-KR" sz="4400" dirty="0" err="1">
                <a:ln w="28575">
                  <a:noFill/>
                  <a:prstDash val="dash"/>
                </a:ln>
                <a:solidFill>
                  <a:schemeClr val="tx1"/>
                </a:solidFill>
                <a:latin typeface="Times New Roman" panose="02020603050405020304" pitchFamily="18" charset="0"/>
                <a:cs typeface="Times New Roman" panose="02020603050405020304" pitchFamily="18" charset="0"/>
              </a:rPr>
              <a:t>Yongchae</a:t>
            </a:r>
            <a:r>
              <a:rPr lang="en-US" altLang="ko-KR" sz="4400" dirty="0">
                <a:ln w="28575">
                  <a:noFill/>
                  <a:prstDash val="dash"/>
                </a:ln>
                <a:solidFill>
                  <a:schemeClr val="tx1"/>
                </a:solidFill>
                <a:latin typeface="Times New Roman" panose="02020603050405020304" pitchFamily="18" charset="0"/>
                <a:cs typeface="Times New Roman" panose="02020603050405020304" pitchFamily="18" charset="0"/>
              </a:rPr>
              <a:t> </a:t>
            </a:r>
            <a:r>
              <a:rPr lang="en-US" altLang="ko-KR" sz="4400" dirty="0" err="1">
                <a:ln w="28575">
                  <a:noFill/>
                  <a:prstDash val="dash"/>
                </a:ln>
                <a:solidFill>
                  <a:schemeClr val="tx1"/>
                </a:solidFill>
                <a:latin typeface="Times New Roman" panose="02020603050405020304" pitchFamily="18" charset="0"/>
                <a:cs typeface="Times New Roman" panose="02020603050405020304" pitchFamily="18" charset="0"/>
              </a:rPr>
              <a:t>Jeong</a:t>
            </a:r>
            <a:r>
              <a:rPr lang="en-US" altLang="ko-KR" sz="4400" dirty="0">
                <a:ln w="28575">
                  <a:noFill/>
                  <a:prstDash val="dash"/>
                </a:ln>
                <a:solidFill>
                  <a:schemeClr val="tx1"/>
                </a:solidFill>
                <a:latin typeface="Times New Roman" panose="02020603050405020304" pitchFamily="18" charset="0"/>
                <a:cs typeface="Times New Roman" panose="02020603050405020304" pitchFamily="18" charset="0"/>
              </a:rPr>
              <a:t>  </a:t>
            </a:r>
          </a:p>
          <a:p>
            <a:pPr algn="ctr"/>
            <a:r>
              <a:rPr lang="en-US" altLang="ko-KR" sz="4400" dirty="0" err="1" smtClean="0">
                <a:ln w="28575">
                  <a:noFill/>
                  <a:prstDash val="dash"/>
                </a:ln>
                <a:solidFill>
                  <a:schemeClr val="tx1"/>
                </a:solidFill>
                <a:latin typeface="Times New Roman" panose="02020603050405020304" pitchFamily="18" charset="0"/>
                <a:cs typeface="Times New Roman" panose="02020603050405020304" pitchFamily="18" charset="0"/>
              </a:rPr>
              <a:t>Jeonbuk</a:t>
            </a:r>
            <a:r>
              <a:rPr lang="en-US" altLang="ko-KR" sz="4400" dirty="0" smtClean="0">
                <a:ln w="28575">
                  <a:noFill/>
                  <a:prstDash val="dash"/>
                </a:ln>
                <a:solidFill>
                  <a:schemeClr val="tx1"/>
                </a:solidFill>
                <a:latin typeface="Times New Roman" panose="02020603050405020304" pitchFamily="18" charset="0"/>
                <a:cs typeface="Times New Roman" panose="02020603050405020304" pitchFamily="18" charset="0"/>
              </a:rPr>
              <a:t> </a:t>
            </a:r>
            <a:r>
              <a:rPr lang="en-US" altLang="ko-KR" sz="4400" dirty="0">
                <a:ln w="28575">
                  <a:noFill/>
                  <a:prstDash val="dash"/>
                </a:ln>
                <a:solidFill>
                  <a:schemeClr val="tx1"/>
                </a:solidFill>
                <a:latin typeface="Times New Roman" panose="02020603050405020304" pitchFamily="18" charset="0"/>
                <a:cs typeface="Times New Roman" panose="02020603050405020304" pitchFamily="18" charset="0"/>
              </a:rPr>
              <a:t>National University,  </a:t>
            </a:r>
            <a:r>
              <a:rPr lang="en-US" altLang="ko-KR" sz="4400" dirty="0" err="1">
                <a:ln w="28575">
                  <a:noFill/>
                  <a:prstDash val="dash"/>
                </a:ln>
                <a:solidFill>
                  <a:schemeClr val="tx1"/>
                </a:solidFill>
                <a:latin typeface="Times New Roman" panose="02020603050405020304" pitchFamily="18" charset="0"/>
                <a:cs typeface="Times New Roman" panose="02020603050405020304" pitchFamily="18" charset="0"/>
              </a:rPr>
              <a:t>Jeonju</a:t>
            </a:r>
            <a:r>
              <a:rPr lang="en-US" altLang="ko-KR" sz="4400" dirty="0">
                <a:ln w="28575">
                  <a:noFill/>
                  <a:prstDash val="dash"/>
                </a:ln>
                <a:solidFill>
                  <a:schemeClr val="tx1"/>
                </a:solidFill>
                <a:latin typeface="Times New Roman" panose="02020603050405020304" pitchFamily="18" charset="0"/>
                <a:cs typeface="Times New Roman" panose="02020603050405020304" pitchFamily="18" charset="0"/>
              </a:rPr>
              <a:t>, Republic of Korea</a:t>
            </a:r>
          </a:p>
          <a:p>
            <a:pPr algn="ctr"/>
            <a:r>
              <a:rPr lang="en-US" altLang="ko-KR" sz="4400" dirty="0" smtClean="0">
                <a:ln w="28575">
                  <a:noFill/>
                  <a:prstDash val="dash"/>
                </a:ln>
                <a:solidFill>
                  <a:schemeClr val="tx1"/>
                </a:solidFill>
              </a:rPr>
              <a:t> </a:t>
            </a:r>
            <a:endParaRPr lang="en-US" altLang="ko-KR" sz="4400" dirty="0">
              <a:ln w="28575">
                <a:noFill/>
                <a:prstDash val="dash"/>
              </a:ln>
              <a:solidFill>
                <a:schemeClr val="tx1"/>
              </a:solidFill>
            </a:endParaRPr>
          </a:p>
        </p:txBody>
      </p:sp>
      <p:sp>
        <p:nvSpPr>
          <p:cNvPr id="6" name="모서리가 둥근 직사각형 5"/>
          <p:cNvSpPr/>
          <p:nvPr/>
        </p:nvSpPr>
        <p:spPr>
          <a:xfrm>
            <a:off x="2946400" y="7581484"/>
            <a:ext cx="24841200" cy="2568675"/>
          </a:xfrm>
          <a:prstGeom prst="round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altLang="ko-KR" sz="4000" b="1" dirty="0" smtClean="0">
                <a:ln w="28575">
                  <a:noFill/>
                  <a:prstDash val="dash"/>
                </a:ln>
                <a:solidFill>
                  <a:schemeClr val="tx1"/>
                </a:solidFill>
                <a:latin typeface="Times New Roman" panose="02020603050405020304" pitchFamily="18" charset="0"/>
                <a:cs typeface="Times New Roman" panose="02020603050405020304" pitchFamily="18" charset="0"/>
              </a:rPr>
              <a:t>OUTLINE: </a:t>
            </a:r>
            <a:r>
              <a:rPr lang="en-US" altLang="ko-KR" sz="4000" dirty="0" smtClean="0">
                <a:ln w="28575">
                  <a:noFill/>
                  <a:prstDash val="dash"/>
                </a:ln>
                <a:solidFill>
                  <a:schemeClr val="tx1"/>
                </a:solidFill>
                <a:latin typeface="Times New Roman" panose="02020603050405020304" pitchFamily="18" charset="0"/>
                <a:cs typeface="Times New Roman" panose="02020603050405020304" pitchFamily="18" charset="0"/>
              </a:rPr>
              <a:t>CMOS </a:t>
            </a:r>
            <a:r>
              <a:rPr lang="en-US" altLang="ko-KR" sz="4000" dirty="0" err="1" smtClean="0">
                <a:ln w="28575">
                  <a:noFill/>
                  <a:prstDash val="dash"/>
                </a:ln>
                <a:solidFill>
                  <a:schemeClr val="tx1"/>
                </a:solidFill>
                <a:latin typeface="Times New Roman" panose="02020603050405020304" pitchFamily="18" charset="0"/>
                <a:cs typeface="Times New Roman" panose="02020603050405020304" pitchFamily="18" charset="0"/>
              </a:rPr>
              <a:t>bandpass</a:t>
            </a:r>
            <a:r>
              <a:rPr lang="en-US" altLang="ko-KR" sz="4000" dirty="0" smtClean="0">
                <a:ln w="28575">
                  <a:noFill/>
                  <a:prstDash val="dash"/>
                </a:ln>
                <a:solidFill>
                  <a:schemeClr val="tx1"/>
                </a:solidFill>
                <a:latin typeface="Times New Roman" panose="02020603050405020304" pitchFamily="18" charset="0"/>
                <a:cs typeface="Times New Roman" panose="02020603050405020304" pitchFamily="18" charset="0"/>
              </a:rPr>
              <a:t> filters(BPFs) usually have relatively </a:t>
            </a:r>
            <a:r>
              <a:rPr lang="en-US" altLang="ko-KR" sz="4000" dirty="0">
                <a:ln w="28575">
                  <a:noFill/>
                  <a:prstDash val="dash"/>
                </a:ln>
                <a:solidFill>
                  <a:schemeClr val="tx1"/>
                </a:solidFill>
                <a:latin typeface="Times New Roman" panose="02020603050405020304" pitchFamily="18" charset="0"/>
                <a:cs typeface="Times New Roman" panose="02020603050405020304" pitchFamily="18" charset="0"/>
              </a:rPr>
              <a:t>low </a:t>
            </a:r>
            <a:r>
              <a:rPr lang="en-US" altLang="ko-KR" sz="4000" i="1" dirty="0">
                <a:ln w="28575">
                  <a:noFill/>
                  <a:prstDash val="dash"/>
                </a:ln>
                <a:solidFill>
                  <a:schemeClr val="tx1"/>
                </a:solidFill>
                <a:latin typeface="Times New Roman" panose="02020603050405020304" pitchFamily="18" charset="0"/>
                <a:cs typeface="Times New Roman" panose="02020603050405020304" pitchFamily="18" charset="0"/>
              </a:rPr>
              <a:t>Q</a:t>
            </a:r>
            <a:r>
              <a:rPr lang="en-US" altLang="ko-KR" sz="4000" dirty="0">
                <a:ln w="28575">
                  <a:noFill/>
                  <a:prstDash val="dash"/>
                </a:ln>
                <a:solidFill>
                  <a:schemeClr val="tx1"/>
                </a:solidFill>
                <a:latin typeface="Times New Roman" panose="02020603050405020304" pitchFamily="18" charset="0"/>
                <a:cs typeface="Times New Roman" panose="02020603050405020304" pitchFamily="18" charset="0"/>
              </a:rPr>
              <a:t>-factors and low operating frequencies due to the passive spiral inductors and capacitors. The proposed BPF can improve these drawbacks by using high </a:t>
            </a:r>
            <a:r>
              <a:rPr lang="en-US" altLang="ko-KR" sz="4000" i="1" dirty="0">
                <a:ln w="28575">
                  <a:noFill/>
                  <a:prstDash val="dash"/>
                </a:ln>
                <a:solidFill>
                  <a:schemeClr val="tx1"/>
                </a:solidFill>
                <a:latin typeface="Times New Roman" panose="02020603050405020304" pitchFamily="18" charset="0"/>
                <a:cs typeface="Times New Roman" panose="02020603050405020304" pitchFamily="18" charset="0"/>
              </a:rPr>
              <a:t>Q</a:t>
            </a:r>
            <a:r>
              <a:rPr lang="en-US" altLang="ko-KR" sz="4000" dirty="0">
                <a:ln w="28575">
                  <a:noFill/>
                  <a:prstDash val="dash"/>
                </a:ln>
                <a:solidFill>
                  <a:schemeClr val="tx1"/>
                </a:solidFill>
                <a:latin typeface="Times New Roman" panose="02020603050405020304" pitchFamily="18" charset="0"/>
                <a:cs typeface="Times New Roman" panose="02020603050405020304" pitchFamily="18" charset="0"/>
              </a:rPr>
              <a:t> active inductor. </a:t>
            </a:r>
            <a:r>
              <a:rPr lang="en-US" altLang="ko-KR" sz="4000" dirty="0" smtClean="0">
                <a:ln w="28575">
                  <a:noFill/>
                  <a:prstDash val="dash"/>
                </a:ln>
                <a:solidFill>
                  <a:schemeClr val="tx1"/>
                </a:solidFill>
                <a:latin typeface="Times New Roman" panose="02020603050405020304" pitchFamily="18" charset="0"/>
                <a:cs typeface="Times New Roman" panose="02020603050405020304" pitchFamily="18" charset="0"/>
              </a:rPr>
              <a:t>We can get </a:t>
            </a:r>
            <a:r>
              <a:rPr lang="en-US" altLang="ko-KR" sz="4000" dirty="0" smtClean="0">
                <a:ln w="28575">
                  <a:noFill/>
                  <a:prstDash val="dash"/>
                </a:ln>
                <a:solidFill>
                  <a:schemeClr val="tx1"/>
                </a:solidFill>
                <a:latin typeface="Times New Roman" panose="02020603050405020304" pitchFamily="18" charset="0"/>
                <a:cs typeface="Times New Roman" panose="02020603050405020304" pitchFamily="18" charset="0"/>
              </a:rPr>
              <a:t>2.2 </a:t>
            </a:r>
            <a:r>
              <a:rPr lang="en-US" altLang="ko-KR" sz="4000" dirty="0">
                <a:ln w="28575">
                  <a:noFill/>
                  <a:prstDash val="dash"/>
                </a:ln>
                <a:solidFill>
                  <a:schemeClr val="tx1"/>
                </a:solidFill>
                <a:latin typeface="Times New Roman" panose="02020603050405020304" pitchFamily="18" charset="0"/>
                <a:cs typeface="Times New Roman" panose="02020603050405020304" pitchFamily="18" charset="0"/>
              </a:rPr>
              <a:t>dB of insertion loss at -10 </a:t>
            </a:r>
            <a:r>
              <a:rPr lang="en-US" altLang="ko-KR" sz="4000" dirty="0" err="1">
                <a:ln w="28575">
                  <a:noFill/>
                  <a:prstDash val="dash"/>
                </a:ln>
                <a:solidFill>
                  <a:schemeClr val="tx1"/>
                </a:solidFill>
                <a:latin typeface="Times New Roman" panose="02020603050405020304" pitchFamily="18" charset="0"/>
                <a:cs typeface="Times New Roman" panose="02020603050405020304" pitchFamily="18" charset="0"/>
              </a:rPr>
              <a:t>dBm</a:t>
            </a:r>
            <a:r>
              <a:rPr lang="en-US" altLang="ko-KR" sz="4000" dirty="0">
                <a:ln w="28575">
                  <a:noFill/>
                  <a:prstDash val="dash"/>
                </a:ln>
                <a:solidFill>
                  <a:schemeClr val="tx1"/>
                </a:solidFill>
                <a:latin typeface="Times New Roman" panose="02020603050405020304" pitchFamily="18" charset="0"/>
                <a:cs typeface="Times New Roman" panose="02020603050405020304" pitchFamily="18" charset="0"/>
              </a:rPr>
              <a:t> input power level in the </a:t>
            </a:r>
            <a:r>
              <a:rPr lang="en-US" altLang="ko-KR" sz="4000" dirty="0" smtClean="0">
                <a:ln w="28575">
                  <a:noFill/>
                  <a:prstDash val="dash"/>
                </a:ln>
                <a:solidFill>
                  <a:schemeClr val="tx1"/>
                </a:solidFill>
                <a:latin typeface="Times New Roman" panose="02020603050405020304" pitchFamily="18" charset="0"/>
                <a:cs typeface="Times New Roman" panose="02020603050405020304" pitchFamily="18" charset="0"/>
              </a:rPr>
              <a:t>passband from measurement. </a:t>
            </a:r>
            <a:endParaRPr lang="ko-KR" altLang="en-US" sz="4000" dirty="0">
              <a:ln w="28575">
                <a:noFill/>
                <a:prstDash val="dash"/>
              </a:ln>
              <a:solidFill>
                <a:schemeClr val="tx1"/>
              </a:solidFill>
              <a:latin typeface="Times New Roman" panose="02020603050405020304" pitchFamily="18" charset="0"/>
              <a:cs typeface="Times New Roman" panose="02020603050405020304" pitchFamily="18" charset="0"/>
            </a:endParaRPr>
          </a:p>
        </p:txBody>
      </p:sp>
      <p:sp>
        <p:nvSpPr>
          <p:cNvPr id="8" name="모서리가 둥근 직사각형 7"/>
          <p:cNvSpPr/>
          <p:nvPr/>
        </p:nvSpPr>
        <p:spPr>
          <a:xfrm>
            <a:off x="2946400" y="10499841"/>
            <a:ext cx="10998200" cy="6256597"/>
          </a:xfrm>
          <a:prstGeom prst="roundRect">
            <a:avLst>
              <a:gd name="adj" fmla="val 6284"/>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altLang="ko-KR" sz="4000" b="1" dirty="0" smtClean="0">
                <a:ln w="28575">
                  <a:noFill/>
                  <a:prstDash val="dash"/>
                </a:ln>
                <a:solidFill>
                  <a:schemeClr val="tx1"/>
                </a:solidFill>
                <a:latin typeface="Times New Roman" panose="02020603050405020304" pitchFamily="18" charset="0"/>
                <a:cs typeface="Times New Roman" panose="02020603050405020304" pitchFamily="18" charset="0"/>
              </a:rPr>
              <a:t>CIRCUIT DESIGN: </a:t>
            </a:r>
            <a:r>
              <a:rPr lang="en-US" altLang="ko-KR" sz="4000" dirty="0" smtClean="0">
                <a:ln w="28575">
                  <a:noFill/>
                  <a:prstDash val="dash"/>
                </a:ln>
                <a:solidFill>
                  <a:schemeClr val="tx1"/>
                </a:solidFill>
                <a:latin typeface="Times New Roman" panose="02020603050405020304" pitchFamily="18" charset="0"/>
                <a:cs typeface="Times New Roman" panose="02020603050405020304" pitchFamily="18" charset="0"/>
              </a:rPr>
              <a:t>The gyrator-C </a:t>
            </a:r>
            <a:r>
              <a:rPr lang="en-US" altLang="ko-KR" sz="4000" dirty="0">
                <a:ln w="28575">
                  <a:noFill/>
                  <a:prstDash val="dash"/>
                </a:ln>
                <a:solidFill>
                  <a:schemeClr val="tx1"/>
                </a:solidFill>
                <a:latin typeface="Times New Roman" panose="02020603050405020304" pitchFamily="18" charset="0"/>
                <a:cs typeface="Times New Roman" panose="02020603050405020304" pitchFamily="18" charset="0"/>
              </a:rPr>
              <a:t>consists of two transistors and generates inductive reactance from parasitic </a:t>
            </a:r>
            <a:r>
              <a:rPr lang="en-US" altLang="ko-KR" sz="4000" dirty="0" smtClean="0">
                <a:ln w="28575">
                  <a:noFill/>
                  <a:prstDash val="dash"/>
                </a:ln>
                <a:solidFill>
                  <a:schemeClr val="tx1"/>
                </a:solidFill>
                <a:latin typeface="Times New Roman" panose="02020603050405020304" pitchFamily="18" charset="0"/>
                <a:cs typeface="Times New Roman" panose="02020603050405020304" pitchFamily="18" charset="0"/>
              </a:rPr>
              <a:t>capacitances </a:t>
            </a:r>
            <a:r>
              <a:rPr lang="en-US" altLang="ko-KR" sz="4000" dirty="0">
                <a:ln w="28575">
                  <a:noFill/>
                  <a:prstDash val="dash"/>
                </a:ln>
                <a:solidFill>
                  <a:schemeClr val="tx1"/>
                </a:solidFill>
                <a:latin typeface="Times New Roman" panose="02020603050405020304" pitchFamily="18" charset="0"/>
                <a:cs typeface="Times New Roman" panose="02020603050405020304" pitchFamily="18" charset="0"/>
              </a:rPr>
              <a:t>of those transistors. However, the conventional grounded active </a:t>
            </a:r>
            <a:r>
              <a:rPr lang="en-US" altLang="ko-KR" sz="4000" dirty="0" smtClean="0">
                <a:ln w="28575">
                  <a:noFill/>
                  <a:prstDash val="dash"/>
                </a:ln>
                <a:solidFill>
                  <a:schemeClr val="tx1"/>
                </a:solidFill>
                <a:latin typeface="Times New Roman" panose="02020603050405020304" pitchFamily="18" charset="0"/>
                <a:cs typeface="Times New Roman" panose="02020603050405020304" pitchFamily="18" charset="0"/>
              </a:rPr>
              <a:t>inductor (GAI) has </a:t>
            </a:r>
            <a:r>
              <a:rPr lang="en-US" altLang="ko-KR" sz="4000" dirty="0">
                <a:ln w="28575">
                  <a:noFill/>
                  <a:prstDash val="dash"/>
                </a:ln>
                <a:solidFill>
                  <a:schemeClr val="tx1"/>
                </a:solidFill>
                <a:latin typeface="Times New Roman" panose="02020603050405020304" pitchFamily="18" charset="0"/>
                <a:cs typeface="Times New Roman" panose="02020603050405020304" pitchFamily="18" charset="0"/>
              </a:rPr>
              <a:t>a limitation to increase the </a:t>
            </a:r>
            <a:r>
              <a:rPr lang="en-US" altLang="ko-KR" sz="4000" i="1" dirty="0" smtClean="0">
                <a:ln w="28575">
                  <a:noFill/>
                  <a:prstDash val="dash"/>
                </a:ln>
                <a:solidFill>
                  <a:schemeClr val="tx1"/>
                </a:solidFill>
                <a:latin typeface="Times New Roman" panose="02020603050405020304" pitchFamily="18" charset="0"/>
                <a:cs typeface="Times New Roman" panose="02020603050405020304" pitchFamily="18" charset="0"/>
              </a:rPr>
              <a:t>Q</a:t>
            </a:r>
            <a:r>
              <a:rPr lang="en-US" altLang="ko-KR" sz="4000" dirty="0">
                <a:ln w="28575">
                  <a:noFill/>
                  <a:prstDash val="dash"/>
                </a:ln>
                <a:solidFill>
                  <a:schemeClr val="tx1"/>
                </a:solidFill>
                <a:latin typeface="Times New Roman" panose="02020603050405020304" pitchFamily="18" charset="0"/>
                <a:cs typeface="Times New Roman" panose="02020603050405020304" pitchFamily="18" charset="0"/>
              </a:rPr>
              <a:t> </a:t>
            </a:r>
            <a:r>
              <a:rPr lang="en-US" altLang="ko-KR" sz="4000" dirty="0" smtClean="0">
                <a:ln w="28575">
                  <a:noFill/>
                  <a:prstDash val="dash"/>
                </a:ln>
                <a:solidFill>
                  <a:schemeClr val="tx1"/>
                </a:solidFill>
                <a:latin typeface="Times New Roman" panose="02020603050405020304" pitchFamily="18" charset="0"/>
                <a:cs typeface="Times New Roman" panose="02020603050405020304" pitchFamily="18" charset="0"/>
              </a:rPr>
              <a:t>factor </a:t>
            </a:r>
            <a:r>
              <a:rPr lang="en-US" altLang="ko-KR" sz="4000" dirty="0">
                <a:ln w="28575">
                  <a:noFill/>
                  <a:prstDash val="dash"/>
                </a:ln>
                <a:solidFill>
                  <a:schemeClr val="tx1"/>
                </a:solidFill>
                <a:latin typeface="Times New Roman" panose="02020603050405020304" pitchFamily="18" charset="0"/>
                <a:cs typeface="Times New Roman" panose="02020603050405020304" pitchFamily="18" charset="0"/>
              </a:rPr>
              <a:t>and operating frequency range. The GAI using feedback parallel </a:t>
            </a:r>
            <a:r>
              <a:rPr lang="en-US" altLang="ko-KR" sz="4000" dirty="0" smtClean="0">
                <a:ln w="28575">
                  <a:noFill/>
                  <a:prstDash val="dash"/>
                </a:ln>
                <a:solidFill>
                  <a:schemeClr val="tx1"/>
                </a:solidFill>
                <a:latin typeface="Times New Roman" panose="02020603050405020304" pitchFamily="18" charset="0"/>
                <a:cs typeface="Times New Roman" panose="02020603050405020304" pitchFamily="18" charset="0"/>
              </a:rPr>
              <a:t>resonator has </a:t>
            </a:r>
            <a:r>
              <a:rPr lang="en-US" altLang="ko-KR" sz="4000" dirty="0">
                <a:ln w="28575">
                  <a:noFill/>
                  <a:prstDash val="dash"/>
                </a:ln>
                <a:solidFill>
                  <a:schemeClr val="tx1"/>
                </a:solidFill>
                <a:latin typeface="Times New Roman" panose="02020603050405020304" pitchFamily="18" charset="0"/>
                <a:cs typeface="Times New Roman" panose="02020603050405020304" pitchFamily="18" charset="0"/>
              </a:rPr>
              <a:t>the prominent effect on increasing </a:t>
            </a:r>
            <a:r>
              <a:rPr lang="en-US" altLang="ko-KR" sz="4000" i="1" dirty="0" smtClean="0">
                <a:ln w="28575">
                  <a:noFill/>
                  <a:prstDash val="dash"/>
                </a:ln>
                <a:solidFill>
                  <a:schemeClr val="tx1"/>
                </a:solidFill>
                <a:latin typeface="Times New Roman" panose="02020603050405020304" pitchFamily="18" charset="0"/>
                <a:cs typeface="Times New Roman" panose="02020603050405020304" pitchFamily="18" charset="0"/>
              </a:rPr>
              <a:t>Q</a:t>
            </a:r>
            <a:r>
              <a:rPr lang="en-US" altLang="ko-KR" sz="4000" dirty="0">
                <a:ln w="28575">
                  <a:noFill/>
                  <a:prstDash val="dash"/>
                </a:ln>
                <a:solidFill>
                  <a:schemeClr val="tx1"/>
                </a:solidFill>
                <a:latin typeface="Times New Roman" panose="02020603050405020304" pitchFamily="18" charset="0"/>
                <a:cs typeface="Times New Roman" panose="02020603050405020304" pitchFamily="18" charset="0"/>
              </a:rPr>
              <a:t> </a:t>
            </a:r>
            <a:r>
              <a:rPr lang="en-US" altLang="ko-KR" sz="4000" dirty="0" smtClean="0">
                <a:ln w="28575">
                  <a:noFill/>
                  <a:prstDash val="dash"/>
                </a:ln>
                <a:solidFill>
                  <a:schemeClr val="tx1"/>
                </a:solidFill>
                <a:latin typeface="Times New Roman" panose="02020603050405020304" pitchFamily="18" charset="0"/>
                <a:cs typeface="Times New Roman" panose="02020603050405020304" pitchFamily="18" charset="0"/>
              </a:rPr>
              <a:t>factor </a:t>
            </a:r>
            <a:r>
              <a:rPr lang="en-US" altLang="ko-KR" sz="4000" dirty="0">
                <a:ln w="28575">
                  <a:noFill/>
                  <a:prstDash val="dash"/>
                </a:ln>
                <a:solidFill>
                  <a:schemeClr val="tx1"/>
                </a:solidFill>
                <a:latin typeface="Times New Roman" panose="02020603050405020304" pitchFamily="18" charset="0"/>
                <a:cs typeface="Times New Roman" panose="02020603050405020304" pitchFamily="18" charset="0"/>
              </a:rPr>
              <a:t>of GAI, which is adopted in BPF design to get high </a:t>
            </a:r>
            <a:r>
              <a:rPr lang="en-US" altLang="ko-KR" sz="4000" i="1" dirty="0" smtClean="0">
                <a:ln w="28575">
                  <a:noFill/>
                  <a:prstDash val="dash"/>
                </a:ln>
                <a:solidFill>
                  <a:schemeClr val="tx1"/>
                </a:solidFill>
                <a:latin typeface="Times New Roman" panose="02020603050405020304" pitchFamily="18" charset="0"/>
                <a:cs typeface="Times New Roman" panose="02020603050405020304" pitchFamily="18" charset="0"/>
              </a:rPr>
              <a:t>Q</a:t>
            </a:r>
            <a:r>
              <a:rPr lang="en-US" altLang="ko-KR" sz="4000" dirty="0">
                <a:ln w="28575">
                  <a:noFill/>
                  <a:prstDash val="dash"/>
                </a:ln>
                <a:solidFill>
                  <a:schemeClr val="tx1"/>
                </a:solidFill>
                <a:latin typeface="Times New Roman" panose="02020603050405020304" pitchFamily="18" charset="0"/>
                <a:cs typeface="Times New Roman" panose="02020603050405020304" pitchFamily="18" charset="0"/>
              </a:rPr>
              <a:t> </a:t>
            </a:r>
            <a:r>
              <a:rPr lang="en-US" altLang="ko-KR" sz="4000" dirty="0" smtClean="0">
                <a:ln w="28575">
                  <a:noFill/>
                  <a:prstDash val="dash"/>
                </a:ln>
                <a:solidFill>
                  <a:schemeClr val="tx1"/>
                </a:solidFill>
                <a:latin typeface="Times New Roman" panose="02020603050405020304" pitchFamily="18" charset="0"/>
                <a:cs typeface="Times New Roman" panose="02020603050405020304" pitchFamily="18" charset="0"/>
              </a:rPr>
              <a:t>factor.</a:t>
            </a:r>
            <a:endParaRPr lang="en-US" altLang="ko-KR" sz="4000" dirty="0">
              <a:ln w="28575">
                <a:noFill/>
                <a:prstDash val="dash"/>
              </a:ln>
              <a:solidFill>
                <a:schemeClr val="tx1"/>
              </a:solidFill>
              <a:latin typeface="Times New Roman" panose="02020603050405020304" pitchFamily="18" charset="0"/>
              <a:cs typeface="Times New Roman" panose="02020603050405020304" pitchFamily="18" charset="0"/>
            </a:endParaRPr>
          </a:p>
        </p:txBody>
      </p:sp>
      <p:sp>
        <p:nvSpPr>
          <p:cNvPr id="11" name="모서리가 둥근 직사각형 10"/>
          <p:cNvSpPr/>
          <p:nvPr/>
        </p:nvSpPr>
        <p:spPr>
          <a:xfrm>
            <a:off x="2946399" y="38237652"/>
            <a:ext cx="24841202" cy="2228850"/>
          </a:xfrm>
          <a:prstGeom prst="round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ko-KR" sz="4000" b="1" dirty="0">
                <a:ln w="28575">
                  <a:noFill/>
                  <a:prstDash val="dash"/>
                </a:ln>
                <a:solidFill>
                  <a:schemeClr val="tx1"/>
                </a:solidFill>
              </a:rPr>
              <a:t> </a:t>
            </a:r>
            <a:r>
              <a:rPr lang="en-US" altLang="ko-KR" sz="4000" b="1" dirty="0" smtClean="0">
                <a:ln w="28575">
                  <a:noFill/>
                  <a:prstDash val="dash"/>
                </a:ln>
                <a:solidFill>
                  <a:schemeClr val="tx1"/>
                </a:solidFill>
                <a:latin typeface="Times New Roman" panose="02020603050405020304" pitchFamily="18" charset="0"/>
                <a:cs typeface="Times New Roman" panose="02020603050405020304" pitchFamily="18" charset="0"/>
              </a:rPr>
              <a:t>ACKNOWLEDGEMENT:</a:t>
            </a:r>
            <a:endParaRPr lang="en-US" altLang="ko-KR" sz="4000" b="1" dirty="0" smtClean="0">
              <a:ln w="28575">
                <a:noFill/>
                <a:prstDash val="dash"/>
              </a:ln>
              <a:solidFill>
                <a:schemeClr val="tx1"/>
              </a:solidFill>
              <a:latin typeface="Times New Roman" panose="02020603050405020304" pitchFamily="18" charset="0"/>
              <a:cs typeface="Times New Roman" panose="02020603050405020304" pitchFamily="18" charset="0"/>
            </a:endParaRPr>
          </a:p>
          <a:p>
            <a:r>
              <a:rPr lang="en-US" altLang="ko-KR" sz="4000" dirty="0" smtClean="0">
                <a:ln w="28575">
                  <a:noFill/>
                  <a:prstDash val="dash"/>
                </a:ln>
                <a:solidFill>
                  <a:schemeClr val="tx1"/>
                </a:solidFill>
                <a:latin typeface="Times New Roman" panose="02020603050405020304" pitchFamily="18" charset="0"/>
                <a:cs typeface="Times New Roman" panose="02020603050405020304" pitchFamily="18" charset="0"/>
              </a:rPr>
              <a:t>The </a:t>
            </a:r>
            <a:r>
              <a:rPr lang="en-US" altLang="ko-KR" sz="4000" dirty="0">
                <a:ln w="28575">
                  <a:noFill/>
                  <a:prstDash val="dash"/>
                </a:ln>
                <a:solidFill>
                  <a:schemeClr val="tx1"/>
                </a:solidFill>
                <a:latin typeface="Times New Roman" panose="02020603050405020304" pitchFamily="18" charset="0"/>
                <a:cs typeface="Times New Roman" panose="02020603050405020304" pitchFamily="18" charset="0"/>
              </a:rPr>
              <a:t>chip fabrication and EDA tool were supported by the IC Design Education Center(IDEC), Korea.</a:t>
            </a:r>
            <a:endParaRPr lang="ko-KR" altLang="en-US" sz="4000" dirty="0">
              <a:ln w="28575">
                <a:noFill/>
                <a:prstDash val="dash"/>
              </a:ln>
              <a:solidFill>
                <a:schemeClr val="tx1"/>
              </a:solidFill>
              <a:latin typeface="Times New Roman" panose="02020603050405020304" pitchFamily="18" charset="0"/>
              <a:cs typeface="Times New Roman" panose="02020603050405020304" pitchFamily="18" charset="0"/>
            </a:endParaRPr>
          </a:p>
        </p:txBody>
      </p:sp>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545227" y="10737526"/>
            <a:ext cx="3944017" cy="50120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pic>
        <p:nvPicPr>
          <p:cNvPr id="12" name="그림 11"/>
          <p:cNvPicPr/>
          <p:nvPr/>
        </p:nvPicPr>
        <p:blipFill>
          <a:blip r:embed="rId4"/>
          <a:stretch>
            <a:fillRect/>
          </a:stretch>
        </p:blipFill>
        <p:spPr>
          <a:xfrm>
            <a:off x="5673451" y="23039474"/>
            <a:ext cx="8766449" cy="5115892"/>
          </a:xfrm>
          <a:prstGeom prst="rect">
            <a:avLst/>
          </a:prstGeom>
        </p:spPr>
      </p:pic>
      <p:sp>
        <p:nvSpPr>
          <p:cNvPr id="2" name="Rectangle 7"/>
          <p:cNvSpPr>
            <a:spLocks noChangeArrowheads="1"/>
          </p:cNvSpPr>
          <p:nvPr/>
        </p:nvSpPr>
        <p:spPr bwMode="auto">
          <a:xfrm>
            <a:off x="11680722" y="19684396"/>
            <a:ext cx="30275213"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3" name="개체 2"/>
          <p:cNvGraphicFramePr>
            <a:graphicFrameLocks noChangeAspect="1"/>
          </p:cNvGraphicFramePr>
          <p:nvPr>
            <p:extLst>
              <p:ext uri="{D42A27DB-BD31-4B8C-83A1-F6EECF244321}">
                <p14:modId xmlns:p14="http://schemas.microsoft.com/office/powerpoint/2010/main" val="2084704888"/>
              </p:ext>
            </p:extLst>
          </p:nvPr>
        </p:nvGraphicFramePr>
        <p:xfrm>
          <a:off x="19821473" y="17686157"/>
          <a:ext cx="7812946" cy="2476103"/>
        </p:xfrm>
        <a:graphic>
          <a:graphicData uri="http://schemas.openxmlformats.org/presentationml/2006/ole">
            <mc:AlternateContent xmlns:mc="http://schemas.openxmlformats.org/markup-compatibility/2006">
              <mc:Choice xmlns:v="urn:schemas-microsoft-com:vml" Requires="v">
                <p:oleObj spid="_x0000_s1044" name="Visio" r:id="rId5" imgW="3238609" imgH="1028566" progId="Visio.Drawing.11">
                  <p:embed/>
                </p:oleObj>
              </mc:Choice>
              <mc:Fallback>
                <p:oleObj name="Visio" r:id="rId5" imgW="3238609" imgH="1028566" progId="Visio.Drawing.11">
                  <p:embed/>
                  <p:pic>
                    <p:nvPicPr>
                      <p:cNvPr id="0"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821473" y="17686157"/>
                        <a:ext cx="7812946" cy="2476103"/>
                      </a:xfrm>
                      <a:prstGeom prst="rect">
                        <a:avLst/>
                      </a:prstGeom>
                      <a:noFill/>
                    </p:spPr>
                  </p:pic>
                </p:oleObj>
              </mc:Fallback>
            </mc:AlternateContent>
          </a:graphicData>
        </a:graphic>
      </p:graphicFrame>
      <p:sp>
        <p:nvSpPr>
          <p:cNvPr id="10" name="모서리가 둥근 직사각형 9"/>
          <p:cNvSpPr/>
          <p:nvPr/>
        </p:nvSpPr>
        <p:spPr>
          <a:xfrm>
            <a:off x="2946398" y="17717184"/>
            <a:ext cx="16274373" cy="4100320"/>
          </a:xfrm>
          <a:prstGeom prst="roundRect">
            <a:avLst>
              <a:gd name="adj" fmla="val 6284"/>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altLang="ko-KR" sz="4000" dirty="0" smtClean="0">
                <a:ln w="28575">
                  <a:noFill/>
                  <a:prstDash val="dash"/>
                </a:ln>
                <a:solidFill>
                  <a:schemeClr val="tx1"/>
                </a:solidFill>
                <a:latin typeface="Times New Roman" panose="02020603050405020304" pitchFamily="18" charset="0"/>
                <a:cs typeface="Times New Roman" panose="02020603050405020304" pitchFamily="18" charset="0"/>
              </a:rPr>
              <a:t>    In </a:t>
            </a:r>
            <a:r>
              <a:rPr lang="en-US" altLang="ko-KR" sz="4000" dirty="0">
                <a:ln w="28575">
                  <a:noFill/>
                  <a:prstDash val="dash"/>
                </a:ln>
                <a:solidFill>
                  <a:schemeClr val="tx1"/>
                </a:solidFill>
                <a:latin typeface="Times New Roman" panose="02020603050405020304" pitchFamily="18" charset="0"/>
                <a:cs typeface="Times New Roman" panose="02020603050405020304" pitchFamily="18" charset="0"/>
              </a:rPr>
              <a:t>this paper, the capacitive coupled BPF is designed with 1-port active inductor using feedback parallel resonator. In the design of conventional BPF, the prototype LPF is designed at first and then transformed to the BPF by transforming low pass prototype lumped elements to serial or parallel resonant circuits. In this paper, J-inverters using capacitors are used in order to save circuit size. </a:t>
            </a:r>
            <a:endParaRPr lang="en-US" altLang="ko-KR" sz="4000" dirty="0" smtClean="0">
              <a:ln w="28575">
                <a:noFill/>
                <a:prstDash val="dash"/>
              </a:ln>
              <a:solidFill>
                <a:schemeClr val="tx1"/>
              </a:solidFill>
              <a:latin typeface="Times New Roman" panose="02020603050405020304" pitchFamily="18" charset="0"/>
              <a:cs typeface="Times New Roman" panose="02020603050405020304" pitchFamily="18" charset="0"/>
            </a:endParaRPr>
          </a:p>
        </p:txBody>
      </p:sp>
      <p:pic>
        <p:nvPicPr>
          <p:cNvPr id="4" name="그림 3"/>
          <p:cNvPicPr>
            <a:picLocks noChangeAspect="1"/>
          </p:cNvPicPr>
          <p:nvPr/>
        </p:nvPicPr>
        <p:blipFill>
          <a:blip r:embed="rId7"/>
          <a:stretch>
            <a:fillRect/>
          </a:stretch>
        </p:blipFill>
        <p:spPr>
          <a:xfrm>
            <a:off x="20622839" y="10941875"/>
            <a:ext cx="6779663" cy="4598608"/>
          </a:xfrm>
          <a:prstGeom prst="rect">
            <a:avLst/>
          </a:prstGeom>
        </p:spPr>
      </p:pic>
      <p:sp>
        <p:nvSpPr>
          <p:cNvPr id="14" name="모서리가 둥근 직사각형 13"/>
          <p:cNvSpPr/>
          <p:nvPr/>
        </p:nvSpPr>
        <p:spPr>
          <a:xfrm>
            <a:off x="2946398" y="30104575"/>
            <a:ext cx="24841202" cy="3405822"/>
          </a:xfrm>
          <a:prstGeom prst="roundRect">
            <a:avLst>
              <a:gd name="adj" fmla="val 6284"/>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altLang="ko-KR" sz="4000" dirty="0">
                <a:ln w="28575">
                  <a:noFill/>
                  <a:prstDash val="dash"/>
                </a:ln>
                <a:solidFill>
                  <a:schemeClr val="tx1"/>
                </a:solidFill>
                <a:latin typeface="Times New Roman" panose="02020603050405020304" pitchFamily="18" charset="0"/>
                <a:cs typeface="Times New Roman" panose="02020603050405020304" pitchFamily="18" charset="0"/>
              </a:rPr>
              <a:t> </a:t>
            </a:r>
            <a:r>
              <a:rPr lang="en-US" altLang="ko-KR" sz="4000" dirty="0" smtClean="0">
                <a:ln w="28575">
                  <a:noFill/>
                  <a:prstDash val="dash"/>
                </a:ln>
                <a:solidFill>
                  <a:schemeClr val="tx1"/>
                </a:solidFill>
                <a:latin typeface="Times New Roman" panose="02020603050405020304" pitchFamily="18" charset="0"/>
                <a:cs typeface="Times New Roman" panose="02020603050405020304" pitchFamily="18" charset="0"/>
              </a:rPr>
              <a:t> The </a:t>
            </a:r>
            <a:r>
              <a:rPr lang="en-US" altLang="ko-KR" sz="4000" dirty="0">
                <a:ln w="28575">
                  <a:noFill/>
                  <a:prstDash val="dash"/>
                </a:ln>
                <a:solidFill>
                  <a:schemeClr val="tx1"/>
                </a:solidFill>
                <a:latin typeface="Times New Roman" panose="02020603050405020304" pitchFamily="18" charset="0"/>
                <a:cs typeface="Times New Roman" panose="02020603050405020304" pitchFamily="18" charset="0"/>
              </a:rPr>
              <a:t>center frequency of the designed BPF is 5.25 GHz and it has a wide bandwidth around 200 MHz for IEEE 802.11a band of WLAN applications. The proposed BPF is simulated with 65 nm Samsung RF CMOS technology, which demonstrates an insertion loss smaller than 2.2 dB and return loss higher than 15.85 </a:t>
            </a:r>
            <a:r>
              <a:rPr lang="en-US" altLang="ko-KR" sz="4000" dirty="0" err="1" smtClean="0">
                <a:ln w="28575">
                  <a:noFill/>
                  <a:prstDash val="dash"/>
                </a:ln>
                <a:solidFill>
                  <a:schemeClr val="tx1"/>
                </a:solidFill>
                <a:latin typeface="Times New Roman" panose="02020603050405020304" pitchFamily="18" charset="0"/>
                <a:cs typeface="Times New Roman" panose="02020603050405020304" pitchFamily="18" charset="0"/>
              </a:rPr>
              <a:t>dB.</a:t>
            </a:r>
            <a:r>
              <a:rPr lang="en-US" altLang="ko-KR" sz="4000" dirty="0">
                <a:ln w="28575">
                  <a:noFill/>
                  <a:prstDash val="dash"/>
                </a:ln>
                <a:solidFill>
                  <a:schemeClr val="tx1"/>
                </a:solidFill>
                <a:latin typeface="Times New Roman" panose="02020603050405020304" pitchFamily="18" charset="0"/>
                <a:cs typeface="Times New Roman" panose="02020603050405020304" pitchFamily="18" charset="0"/>
              </a:rPr>
              <a:t> The fabricated circuit occupies 500 um × 600 um chip size and has good passband and return loss characteristics. The proposed circuit consumes 7.2 </a:t>
            </a:r>
            <a:r>
              <a:rPr lang="en-US" altLang="ko-KR" sz="4000" dirty="0" err="1">
                <a:ln w="28575">
                  <a:noFill/>
                  <a:prstDash val="dash"/>
                </a:ln>
                <a:solidFill>
                  <a:schemeClr val="tx1"/>
                </a:solidFill>
                <a:latin typeface="Times New Roman" panose="02020603050405020304" pitchFamily="18" charset="0"/>
                <a:cs typeface="Times New Roman" panose="02020603050405020304" pitchFamily="18" charset="0"/>
              </a:rPr>
              <a:t>mW</a:t>
            </a:r>
            <a:r>
              <a:rPr lang="en-US" altLang="ko-KR" sz="4000" dirty="0">
                <a:ln w="28575">
                  <a:noFill/>
                  <a:prstDash val="dash"/>
                </a:ln>
                <a:solidFill>
                  <a:schemeClr val="tx1"/>
                </a:solidFill>
                <a:latin typeface="Times New Roman" panose="02020603050405020304" pitchFamily="18" charset="0"/>
                <a:cs typeface="Times New Roman" panose="02020603050405020304" pitchFamily="18" charset="0"/>
              </a:rPr>
              <a:t> DC power at 1.2 V supply voltage, which is promising for the application of microwave circuit systems.</a:t>
            </a:r>
            <a:endParaRPr lang="en-US" altLang="ko-KR" sz="4000" dirty="0" smtClean="0">
              <a:ln w="28575">
                <a:noFill/>
                <a:prstDash val="dash"/>
              </a:ln>
              <a:solidFill>
                <a:schemeClr val="tx1"/>
              </a:solidFill>
              <a:latin typeface="Times New Roman" panose="02020603050405020304" pitchFamily="18" charset="0"/>
              <a:cs typeface="Times New Roman" panose="02020603050405020304" pitchFamily="18" charset="0"/>
            </a:endParaRPr>
          </a:p>
        </p:txBody>
      </p:sp>
      <p:sp>
        <p:nvSpPr>
          <p:cNvPr id="16" name="모서리가 둥근 직사각형 15"/>
          <p:cNvSpPr/>
          <p:nvPr/>
        </p:nvSpPr>
        <p:spPr>
          <a:xfrm>
            <a:off x="2946398" y="34171748"/>
            <a:ext cx="24841202" cy="3421002"/>
          </a:xfrm>
          <a:prstGeom prst="roundRect">
            <a:avLst>
              <a:gd name="adj" fmla="val 6284"/>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altLang="ko-KR" sz="4000" dirty="0">
                <a:ln w="28575">
                  <a:noFill/>
                  <a:prstDash val="dash"/>
                </a:ln>
                <a:solidFill>
                  <a:schemeClr val="tx1"/>
                </a:solidFill>
                <a:latin typeface="Times New Roman" panose="02020603050405020304" pitchFamily="18" charset="0"/>
                <a:cs typeface="Times New Roman" panose="02020603050405020304" pitchFamily="18" charset="0"/>
              </a:rPr>
              <a:t> </a:t>
            </a:r>
            <a:r>
              <a:rPr lang="en-US" altLang="ko-KR" sz="4000" b="1" dirty="0" smtClean="0">
                <a:ln w="28575">
                  <a:noFill/>
                  <a:prstDash val="dash"/>
                </a:ln>
                <a:solidFill>
                  <a:schemeClr val="tx1"/>
                </a:solidFill>
                <a:latin typeface="Times New Roman" panose="02020603050405020304" pitchFamily="18" charset="0"/>
                <a:cs typeface="Times New Roman" panose="02020603050405020304" pitchFamily="18" charset="0"/>
              </a:rPr>
              <a:t>CONCLUSION: </a:t>
            </a:r>
            <a:r>
              <a:rPr lang="en-US" altLang="ko-KR" sz="4000" dirty="0" smtClean="0">
                <a:ln w="28575">
                  <a:noFill/>
                  <a:prstDash val="dash"/>
                </a:ln>
                <a:solidFill>
                  <a:schemeClr val="tx1"/>
                </a:solidFill>
                <a:latin typeface="Times New Roman" panose="02020603050405020304" pitchFamily="18" charset="0"/>
                <a:cs typeface="Times New Roman" panose="02020603050405020304" pitchFamily="18" charset="0"/>
              </a:rPr>
              <a:t>In </a:t>
            </a:r>
            <a:r>
              <a:rPr lang="en-US" altLang="ko-KR" sz="4000" dirty="0">
                <a:ln w="28575">
                  <a:noFill/>
                  <a:prstDash val="dash"/>
                </a:ln>
                <a:solidFill>
                  <a:schemeClr val="tx1"/>
                </a:solidFill>
                <a:latin typeface="Times New Roman" panose="02020603050405020304" pitchFamily="18" charset="0"/>
                <a:cs typeface="Times New Roman" panose="02020603050405020304" pitchFamily="18" charset="0"/>
              </a:rPr>
              <a:t>this </a:t>
            </a:r>
            <a:r>
              <a:rPr lang="en-US" altLang="ko-KR" sz="4000" dirty="0" smtClean="0">
                <a:ln w="28575">
                  <a:noFill/>
                  <a:prstDash val="dash"/>
                </a:ln>
                <a:solidFill>
                  <a:schemeClr val="tx1"/>
                </a:solidFill>
                <a:latin typeface="Times New Roman" panose="02020603050405020304" pitchFamily="18" charset="0"/>
                <a:cs typeface="Times New Roman" panose="02020603050405020304" pitchFamily="18" charset="0"/>
              </a:rPr>
              <a:t>work</a:t>
            </a:r>
            <a:r>
              <a:rPr lang="en-US" altLang="ko-KR" sz="4000" dirty="0">
                <a:ln w="28575">
                  <a:noFill/>
                  <a:prstDash val="dash"/>
                </a:ln>
                <a:solidFill>
                  <a:schemeClr val="tx1"/>
                </a:solidFill>
                <a:latin typeface="Times New Roman" panose="02020603050405020304" pitchFamily="18" charset="0"/>
                <a:cs typeface="Times New Roman" panose="02020603050405020304" pitchFamily="18" charset="0"/>
              </a:rPr>
              <a:t>, Microwave CMOS </a:t>
            </a:r>
            <a:r>
              <a:rPr lang="en-US" altLang="ko-KR" sz="4000" dirty="0" smtClean="0">
                <a:ln w="28575">
                  <a:noFill/>
                  <a:prstDash val="dash"/>
                </a:ln>
                <a:solidFill>
                  <a:schemeClr val="tx1"/>
                </a:solidFill>
                <a:latin typeface="Times New Roman" panose="02020603050405020304" pitchFamily="18" charset="0"/>
                <a:cs typeface="Times New Roman" panose="02020603050405020304" pitchFamily="18" charset="0"/>
              </a:rPr>
              <a:t>BPF has </a:t>
            </a:r>
            <a:r>
              <a:rPr lang="en-US" altLang="ko-KR" sz="4000" dirty="0">
                <a:ln w="28575">
                  <a:noFill/>
                  <a:prstDash val="dash"/>
                </a:ln>
                <a:solidFill>
                  <a:schemeClr val="tx1"/>
                </a:solidFill>
                <a:latin typeface="Times New Roman" panose="02020603050405020304" pitchFamily="18" charset="0"/>
                <a:cs typeface="Times New Roman" panose="02020603050405020304" pitchFamily="18" charset="0"/>
              </a:rPr>
              <a:t>been proposed. The proposed BPF consists of MIM (metal-insulator-metal) and high </a:t>
            </a:r>
            <a:r>
              <a:rPr lang="en-US" altLang="ko-KR" sz="4000" i="1" dirty="0">
                <a:ln w="28575">
                  <a:noFill/>
                  <a:prstDash val="dash"/>
                </a:ln>
                <a:solidFill>
                  <a:schemeClr val="tx1"/>
                </a:solidFill>
                <a:latin typeface="Times New Roman" panose="02020603050405020304" pitchFamily="18" charset="0"/>
                <a:cs typeface="Times New Roman" panose="02020603050405020304" pitchFamily="18" charset="0"/>
              </a:rPr>
              <a:t>Q</a:t>
            </a:r>
            <a:r>
              <a:rPr lang="en-US" altLang="ko-KR" sz="4000" dirty="0">
                <a:ln w="28575">
                  <a:noFill/>
                  <a:prstDash val="dash"/>
                </a:ln>
                <a:solidFill>
                  <a:schemeClr val="tx1"/>
                </a:solidFill>
                <a:latin typeface="Times New Roman" panose="02020603050405020304" pitchFamily="18" charset="0"/>
                <a:cs typeface="Times New Roman" panose="02020603050405020304" pitchFamily="18" charset="0"/>
              </a:rPr>
              <a:t> active inductors using feedback parallel </a:t>
            </a:r>
            <a:r>
              <a:rPr lang="en-US" altLang="ko-KR" sz="4000" dirty="0" smtClean="0">
                <a:ln w="28575">
                  <a:noFill/>
                  <a:prstDash val="dash"/>
                </a:ln>
                <a:solidFill>
                  <a:schemeClr val="tx1"/>
                </a:solidFill>
                <a:latin typeface="Times New Roman" panose="02020603050405020304" pitchFamily="18" charset="0"/>
                <a:cs typeface="Times New Roman" panose="02020603050405020304" pitchFamily="18" charset="0"/>
              </a:rPr>
              <a:t>resonator. </a:t>
            </a:r>
            <a:r>
              <a:rPr lang="en-US" altLang="ko-KR" sz="4000" dirty="0">
                <a:ln w="28575">
                  <a:noFill/>
                  <a:prstDash val="dash"/>
                </a:ln>
                <a:solidFill>
                  <a:schemeClr val="tx1"/>
                </a:solidFill>
                <a:latin typeface="Times New Roman" panose="02020603050405020304" pitchFamily="18" charset="0"/>
                <a:cs typeface="Times New Roman" panose="02020603050405020304" pitchFamily="18" charset="0"/>
              </a:rPr>
              <a:t>M</a:t>
            </a:r>
            <a:r>
              <a:rPr lang="en-US" altLang="ko-KR" sz="4000" dirty="0" smtClean="0">
                <a:ln w="28575">
                  <a:noFill/>
                  <a:prstDash val="dash"/>
                </a:ln>
                <a:solidFill>
                  <a:schemeClr val="tx1"/>
                </a:solidFill>
                <a:latin typeface="Times New Roman" panose="02020603050405020304" pitchFamily="18" charset="0"/>
                <a:cs typeface="Times New Roman" panose="02020603050405020304" pitchFamily="18" charset="0"/>
              </a:rPr>
              <a:t>any </a:t>
            </a:r>
            <a:r>
              <a:rPr lang="en-US" altLang="ko-KR" sz="4000" dirty="0">
                <a:ln w="28575">
                  <a:noFill/>
                  <a:prstDash val="dash"/>
                </a:ln>
                <a:solidFill>
                  <a:schemeClr val="tx1"/>
                </a:solidFill>
                <a:latin typeface="Times New Roman" panose="02020603050405020304" pitchFamily="18" charset="0"/>
                <a:cs typeface="Times New Roman" panose="02020603050405020304" pitchFamily="18" charset="0"/>
              </a:rPr>
              <a:t>CMOS </a:t>
            </a:r>
            <a:r>
              <a:rPr lang="en-US" altLang="ko-KR" sz="4000" dirty="0" smtClean="0">
                <a:ln w="28575">
                  <a:noFill/>
                  <a:prstDash val="dash"/>
                </a:ln>
                <a:solidFill>
                  <a:schemeClr val="tx1"/>
                </a:solidFill>
                <a:latin typeface="Times New Roman" panose="02020603050405020304" pitchFamily="18" charset="0"/>
                <a:cs typeface="Times New Roman" panose="02020603050405020304" pitchFamily="18" charset="0"/>
              </a:rPr>
              <a:t>BPFs in previous researches had </a:t>
            </a:r>
            <a:r>
              <a:rPr lang="en-US" altLang="ko-KR" sz="4000" dirty="0">
                <a:ln w="28575">
                  <a:noFill/>
                  <a:prstDash val="dash"/>
                </a:ln>
                <a:solidFill>
                  <a:schemeClr val="tx1"/>
                </a:solidFill>
                <a:latin typeface="Times New Roman" panose="02020603050405020304" pitchFamily="18" charset="0"/>
                <a:cs typeface="Times New Roman" panose="02020603050405020304" pitchFamily="18" charset="0"/>
              </a:rPr>
              <a:t>relatively low </a:t>
            </a:r>
            <a:r>
              <a:rPr lang="en-US" altLang="ko-KR" sz="4000" i="1" dirty="0">
                <a:ln w="28575">
                  <a:noFill/>
                  <a:prstDash val="dash"/>
                </a:ln>
                <a:solidFill>
                  <a:schemeClr val="tx1"/>
                </a:solidFill>
                <a:latin typeface="Times New Roman" panose="02020603050405020304" pitchFamily="18" charset="0"/>
                <a:cs typeface="Times New Roman" panose="02020603050405020304" pitchFamily="18" charset="0"/>
              </a:rPr>
              <a:t>Q</a:t>
            </a:r>
            <a:r>
              <a:rPr lang="en-US" altLang="ko-KR" sz="4000" dirty="0">
                <a:ln w="28575">
                  <a:noFill/>
                  <a:prstDash val="dash"/>
                </a:ln>
                <a:solidFill>
                  <a:schemeClr val="tx1"/>
                </a:solidFill>
                <a:latin typeface="Times New Roman" panose="02020603050405020304" pitchFamily="18" charset="0"/>
                <a:cs typeface="Times New Roman" panose="02020603050405020304" pitchFamily="18" charset="0"/>
              </a:rPr>
              <a:t>-factors and low operating frequencies due to the passive spiral inductors and capacitors. The proposed BPF can improve these drawbacks by using </a:t>
            </a:r>
            <a:r>
              <a:rPr lang="en-US" altLang="ko-KR" sz="4000" dirty="0" smtClean="0">
                <a:ln w="28575">
                  <a:noFill/>
                  <a:prstDash val="dash"/>
                </a:ln>
                <a:solidFill>
                  <a:schemeClr val="tx1"/>
                </a:solidFill>
                <a:latin typeface="Times New Roman" panose="02020603050405020304" pitchFamily="18" charset="0"/>
                <a:cs typeface="Times New Roman" panose="02020603050405020304" pitchFamily="18" charset="0"/>
              </a:rPr>
              <a:t>high </a:t>
            </a:r>
            <a:r>
              <a:rPr lang="en-US" altLang="ko-KR" sz="4000" i="1" dirty="0" smtClean="0">
                <a:ln w="28575">
                  <a:noFill/>
                  <a:prstDash val="dash"/>
                </a:ln>
                <a:solidFill>
                  <a:schemeClr val="tx1"/>
                </a:solidFill>
                <a:latin typeface="Times New Roman" panose="02020603050405020304" pitchFamily="18" charset="0"/>
                <a:cs typeface="Times New Roman" panose="02020603050405020304" pitchFamily="18" charset="0"/>
              </a:rPr>
              <a:t>Q</a:t>
            </a:r>
            <a:r>
              <a:rPr lang="en-US" altLang="ko-KR" sz="4000" dirty="0" smtClean="0">
                <a:ln w="28575">
                  <a:noFill/>
                  <a:prstDash val="dash"/>
                </a:ln>
                <a:solidFill>
                  <a:schemeClr val="tx1"/>
                </a:solidFill>
                <a:latin typeface="Times New Roman" panose="02020603050405020304" pitchFamily="18" charset="0"/>
                <a:cs typeface="Times New Roman" panose="02020603050405020304" pitchFamily="18" charset="0"/>
              </a:rPr>
              <a:t> </a:t>
            </a:r>
            <a:r>
              <a:rPr lang="en-US" altLang="ko-KR" sz="4000" dirty="0">
                <a:ln w="28575">
                  <a:noFill/>
                  <a:prstDash val="dash"/>
                </a:ln>
                <a:solidFill>
                  <a:schemeClr val="tx1"/>
                </a:solidFill>
                <a:latin typeface="Times New Roman" panose="02020603050405020304" pitchFamily="18" charset="0"/>
                <a:cs typeface="Times New Roman" panose="02020603050405020304" pitchFamily="18" charset="0"/>
              </a:rPr>
              <a:t>active </a:t>
            </a:r>
            <a:r>
              <a:rPr lang="en-US" altLang="ko-KR" sz="4000" dirty="0" smtClean="0">
                <a:ln w="28575">
                  <a:noFill/>
                  <a:prstDash val="dash"/>
                </a:ln>
                <a:solidFill>
                  <a:schemeClr val="tx1"/>
                </a:solidFill>
                <a:latin typeface="Times New Roman" panose="02020603050405020304" pitchFamily="18" charset="0"/>
                <a:cs typeface="Times New Roman" panose="02020603050405020304" pitchFamily="18" charset="0"/>
              </a:rPr>
              <a:t>inductor. This </a:t>
            </a:r>
            <a:r>
              <a:rPr lang="en-US" altLang="ko-KR" sz="4000" dirty="0">
                <a:ln w="28575">
                  <a:noFill/>
                  <a:prstDash val="dash"/>
                </a:ln>
                <a:solidFill>
                  <a:schemeClr val="tx1"/>
                </a:solidFill>
                <a:latin typeface="Times New Roman" panose="02020603050405020304" pitchFamily="18" charset="0"/>
                <a:cs typeface="Times New Roman" panose="02020603050405020304" pitchFamily="18" charset="0"/>
              </a:rPr>
              <a:t>design method can </a:t>
            </a:r>
            <a:r>
              <a:rPr lang="en-US" altLang="ko-KR" sz="4000" dirty="0" smtClean="0">
                <a:ln w="28575">
                  <a:noFill/>
                  <a:prstDash val="dash"/>
                </a:ln>
                <a:solidFill>
                  <a:schemeClr val="tx1"/>
                </a:solidFill>
                <a:latin typeface="Times New Roman" panose="02020603050405020304" pitchFamily="18" charset="0"/>
                <a:cs typeface="Times New Roman" panose="02020603050405020304" pitchFamily="18" charset="0"/>
              </a:rPr>
              <a:t>greatly contribute to microwave </a:t>
            </a:r>
            <a:r>
              <a:rPr lang="en-US" altLang="ko-KR" sz="4000" dirty="0">
                <a:ln w="28575">
                  <a:noFill/>
                  <a:prstDash val="dash"/>
                </a:ln>
                <a:solidFill>
                  <a:schemeClr val="tx1"/>
                </a:solidFill>
                <a:latin typeface="Times New Roman" panose="02020603050405020304" pitchFamily="18" charset="0"/>
                <a:cs typeface="Times New Roman" panose="02020603050405020304" pitchFamily="18" charset="0"/>
              </a:rPr>
              <a:t>CMOS </a:t>
            </a:r>
            <a:r>
              <a:rPr lang="en-US" altLang="ko-KR" sz="4000" dirty="0" smtClean="0">
                <a:ln w="28575">
                  <a:noFill/>
                  <a:prstDash val="dash"/>
                </a:ln>
                <a:solidFill>
                  <a:schemeClr val="tx1"/>
                </a:solidFill>
                <a:latin typeface="Times New Roman" panose="02020603050405020304" pitchFamily="18" charset="0"/>
                <a:cs typeface="Times New Roman" panose="02020603050405020304" pitchFamily="18" charset="0"/>
              </a:rPr>
              <a:t>circuit and system designs.</a:t>
            </a:r>
            <a:endParaRPr lang="en-US" altLang="ko-KR" sz="4000" dirty="0" smtClean="0">
              <a:ln w="28575">
                <a:noFill/>
                <a:prstDash val="dash"/>
              </a:ln>
              <a:solidFill>
                <a:schemeClr val="tx1"/>
              </a:solidFill>
              <a:latin typeface="Times New Roman" panose="02020603050405020304" pitchFamily="18" charset="0"/>
              <a:cs typeface="Times New Roman" panose="02020603050405020304" pitchFamily="18" charset="0"/>
            </a:endParaRPr>
          </a:p>
        </p:txBody>
      </p:sp>
      <p:pic>
        <p:nvPicPr>
          <p:cNvPr id="1040" name="Picture 16" descr="그림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7267981" y="22912147"/>
            <a:ext cx="6773474" cy="52930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직사각형 8"/>
          <p:cNvSpPr/>
          <p:nvPr/>
        </p:nvSpPr>
        <p:spPr>
          <a:xfrm>
            <a:off x="8842471" y="28875900"/>
            <a:ext cx="15135225" cy="584775"/>
          </a:xfrm>
          <a:prstGeom prst="rect">
            <a:avLst/>
          </a:prstGeom>
        </p:spPr>
        <p:txBody>
          <a:bodyPr>
            <a:spAutoFit/>
          </a:bodyPr>
          <a:lstStyle/>
          <a:p>
            <a:pPr algn="ctr"/>
            <a:r>
              <a:rPr lang="en-US" sz="3200" b="1" kern="1400" dirty="0">
                <a:solidFill>
                  <a:srgbClr val="000000"/>
                </a:solidFill>
                <a:latin typeface="Times New Roman" panose="02020603050405020304" pitchFamily="18" charset="0"/>
                <a:ea typeface="바탕" panose="02030600000101010101" pitchFamily="18" charset="-127"/>
              </a:rPr>
              <a:t>Fig. </a:t>
            </a:r>
            <a:r>
              <a:rPr lang="en-US" sz="3200" b="1" kern="1400" dirty="0" smtClean="0">
                <a:solidFill>
                  <a:srgbClr val="000000"/>
                </a:solidFill>
                <a:latin typeface="Times New Roman" panose="02020603050405020304" pitchFamily="18" charset="0"/>
                <a:ea typeface="바탕" panose="02030600000101010101" pitchFamily="18" charset="-127"/>
              </a:rPr>
              <a:t>3  </a:t>
            </a:r>
            <a:r>
              <a:rPr lang="en-US" sz="3200" b="1" kern="1400" dirty="0">
                <a:solidFill>
                  <a:srgbClr val="000000"/>
                </a:solidFill>
                <a:latin typeface="Times New Roman" panose="02020603050405020304" pitchFamily="18" charset="0"/>
                <a:ea typeface="바탕" panose="02030600000101010101" pitchFamily="18" charset="-127"/>
              </a:rPr>
              <a:t>Layout and </a:t>
            </a:r>
            <a:r>
              <a:rPr lang="en-US" sz="3200" b="1" kern="1400" dirty="0" smtClean="0">
                <a:solidFill>
                  <a:srgbClr val="000000"/>
                </a:solidFill>
                <a:latin typeface="Times New Roman" panose="02020603050405020304" pitchFamily="18" charset="0"/>
                <a:ea typeface="바탕" panose="02030600000101010101" pitchFamily="18" charset="-127"/>
              </a:rPr>
              <a:t>measurement </a:t>
            </a:r>
            <a:r>
              <a:rPr lang="en-US" sz="3200" b="1" kern="1400" dirty="0">
                <a:solidFill>
                  <a:srgbClr val="000000"/>
                </a:solidFill>
                <a:latin typeface="Times New Roman" panose="02020603050405020304" pitchFamily="18" charset="0"/>
                <a:ea typeface="바탕" panose="02030600000101010101" pitchFamily="18" charset="-127"/>
              </a:rPr>
              <a:t>result of proposed BPF</a:t>
            </a:r>
            <a:r>
              <a:rPr lang="en-US" sz="3200" b="1" kern="1400" dirty="0" smtClean="0">
                <a:solidFill>
                  <a:srgbClr val="000000"/>
                </a:solidFill>
                <a:latin typeface="Times New Roman" panose="02020603050405020304" pitchFamily="18" charset="0"/>
                <a:ea typeface="바탕" panose="02030600000101010101" pitchFamily="18" charset="-127"/>
              </a:rPr>
              <a:t>.</a:t>
            </a:r>
            <a:endParaRPr lang="en-US" sz="3200" kern="1400" dirty="0">
              <a:solidFill>
                <a:srgbClr val="000000"/>
              </a:solidFill>
              <a:latin typeface="바탕" panose="02030600000101010101" pitchFamily="18" charset="-127"/>
              <a:ea typeface="바탕" panose="02030600000101010101" pitchFamily="18" charset="-127"/>
            </a:endParaRPr>
          </a:p>
        </p:txBody>
      </p:sp>
      <p:sp>
        <p:nvSpPr>
          <p:cNvPr id="19" name="직사각형 18"/>
          <p:cNvSpPr/>
          <p:nvPr/>
        </p:nvSpPr>
        <p:spPr>
          <a:xfrm>
            <a:off x="13480269" y="16203042"/>
            <a:ext cx="15135225" cy="1077218"/>
          </a:xfrm>
          <a:prstGeom prst="rect">
            <a:avLst/>
          </a:prstGeom>
        </p:spPr>
        <p:txBody>
          <a:bodyPr>
            <a:spAutoFit/>
          </a:bodyPr>
          <a:lstStyle/>
          <a:p>
            <a:pPr algn="ctr"/>
            <a:r>
              <a:rPr lang="en-US" sz="3200" b="1" kern="1400" dirty="0">
                <a:solidFill>
                  <a:srgbClr val="000000"/>
                </a:solidFill>
                <a:latin typeface="Times New Roman" panose="02020603050405020304" pitchFamily="18" charset="0"/>
                <a:ea typeface="바탕" panose="02030600000101010101" pitchFamily="18" charset="-127"/>
              </a:rPr>
              <a:t>Fig. </a:t>
            </a:r>
            <a:r>
              <a:rPr lang="en-US" sz="3200" b="1" kern="1400" dirty="0" smtClean="0">
                <a:solidFill>
                  <a:srgbClr val="000000"/>
                </a:solidFill>
                <a:latin typeface="Times New Roman" panose="02020603050405020304" pitchFamily="18" charset="0"/>
                <a:ea typeface="바탕" panose="02030600000101010101" pitchFamily="18" charset="-127"/>
              </a:rPr>
              <a:t>1  High </a:t>
            </a:r>
            <a:r>
              <a:rPr lang="en-US" sz="3200" b="1" i="1" kern="1400" dirty="0" smtClean="0">
                <a:solidFill>
                  <a:srgbClr val="000000"/>
                </a:solidFill>
                <a:latin typeface="Times New Roman" panose="02020603050405020304" pitchFamily="18" charset="0"/>
                <a:ea typeface="바탕" panose="02030600000101010101" pitchFamily="18" charset="-127"/>
              </a:rPr>
              <a:t>Q</a:t>
            </a:r>
            <a:r>
              <a:rPr lang="en-US" sz="3200" b="1" kern="1400" dirty="0" smtClean="0">
                <a:solidFill>
                  <a:srgbClr val="000000"/>
                </a:solidFill>
                <a:latin typeface="Times New Roman" panose="02020603050405020304" pitchFamily="18" charset="0"/>
                <a:ea typeface="바탕" panose="02030600000101010101" pitchFamily="18" charset="-127"/>
              </a:rPr>
              <a:t> GAI and </a:t>
            </a:r>
            <a:r>
              <a:rPr lang="en-US" sz="3200" b="1" i="1" kern="1400" dirty="0" smtClean="0">
                <a:solidFill>
                  <a:srgbClr val="000000"/>
                </a:solidFill>
                <a:latin typeface="Times New Roman" panose="02020603050405020304" pitchFamily="18" charset="0"/>
                <a:ea typeface="바탕" panose="02030600000101010101" pitchFamily="18" charset="-127"/>
              </a:rPr>
              <a:t>Q</a:t>
            </a:r>
            <a:r>
              <a:rPr lang="en-US" sz="3200" b="1" kern="1400" dirty="0" smtClean="0">
                <a:solidFill>
                  <a:srgbClr val="000000"/>
                </a:solidFill>
                <a:latin typeface="Times New Roman" panose="02020603050405020304" pitchFamily="18" charset="0"/>
                <a:ea typeface="바탕" panose="02030600000101010101" pitchFamily="18" charset="-127"/>
              </a:rPr>
              <a:t> factor performance</a:t>
            </a:r>
            <a:endParaRPr lang="en-US" sz="3200" kern="1400" dirty="0">
              <a:solidFill>
                <a:srgbClr val="000000"/>
              </a:solidFill>
              <a:latin typeface="바탕" panose="02030600000101010101" pitchFamily="18" charset="-127"/>
              <a:ea typeface="바탕" panose="02030600000101010101" pitchFamily="18" charset="-127"/>
            </a:endParaRPr>
          </a:p>
          <a:p>
            <a:pPr algn="just"/>
            <a:r>
              <a:rPr lang="en-US" altLang="zh-CN" sz="3200" kern="1400" dirty="0">
                <a:solidFill>
                  <a:srgbClr val="000000"/>
                </a:solidFill>
                <a:latin typeface="바탕" panose="02030600000101010101" pitchFamily="18" charset="-127"/>
                <a:ea typeface="SimSun" panose="02010600030101010101" pitchFamily="2" charset="-122"/>
              </a:rPr>
              <a:t> </a:t>
            </a:r>
            <a:endParaRPr lang="en-US" sz="3200" kern="1400" dirty="0">
              <a:ln>
                <a:noFill/>
              </a:ln>
              <a:solidFill>
                <a:srgbClr val="000000"/>
              </a:solidFill>
              <a:effectLst/>
              <a:latin typeface="바탕" panose="02030600000101010101" pitchFamily="18" charset="-127"/>
              <a:ea typeface="바탕" panose="02030600000101010101" pitchFamily="18" charset="-127"/>
            </a:endParaRPr>
          </a:p>
        </p:txBody>
      </p:sp>
      <p:sp>
        <p:nvSpPr>
          <p:cNvPr id="20" name="직사각형 19"/>
          <p:cNvSpPr/>
          <p:nvPr/>
        </p:nvSpPr>
        <p:spPr>
          <a:xfrm>
            <a:off x="20205626" y="20740286"/>
            <a:ext cx="6815965" cy="584775"/>
          </a:xfrm>
          <a:prstGeom prst="rect">
            <a:avLst/>
          </a:prstGeom>
        </p:spPr>
        <p:txBody>
          <a:bodyPr wrap="square">
            <a:spAutoFit/>
          </a:bodyPr>
          <a:lstStyle/>
          <a:p>
            <a:pPr algn="ctr"/>
            <a:r>
              <a:rPr lang="en-US" sz="3200" b="1" kern="1400" dirty="0">
                <a:solidFill>
                  <a:srgbClr val="000000"/>
                </a:solidFill>
                <a:latin typeface="Times New Roman" panose="02020603050405020304" pitchFamily="18" charset="0"/>
                <a:ea typeface="바탕" panose="02030600000101010101" pitchFamily="18" charset="-127"/>
              </a:rPr>
              <a:t>Fig. </a:t>
            </a:r>
            <a:r>
              <a:rPr lang="en-US" sz="3200" b="1" kern="1400" dirty="0" smtClean="0">
                <a:solidFill>
                  <a:srgbClr val="000000"/>
                </a:solidFill>
                <a:latin typeface="Times New Roman" panose="02020603050405020304" pitchFamily="18" charset="0"/>
                <a:ea typeface="바탕" panose="02030600000101010101" pitchFamily="18" charset="-127"/>
              </a:rPr>
              <a:t>2  Structure </a:t>
            </a:r>
            <a:r>
              <a:rPr lang="en-US" sz="3200" b="1" kern="1400" dirty="0">
                <a:solidFill>
                  <a:srgbClr val="000000"/>
                </a:solidFill>
                <a:latin typeface="Times New Roman" panose="02020603050405020304" pitchFamily="18" charset="0"/>
                <a:ea typeface="바탕" panose="02030600000101010101" pitchFamily="18" charset="-127"/>
              </a:rPr>
              <a:t>of proposed BPF</a:t>
            </a:r>
            <a:r>
              <a:rPr lang="en-US" sz="3200" b="1" kern="1400" dirty="0" smtClean="0">
                <a:solidFill>
                  <a:srgbClr val="000000"/>
                </a:solidFill>
                <a:latin typeface="Times New Roman" panose="02020603050405020304" pitchFamily="18" charset="0"/>
                <a:ea typeface="바탕" panose="02030600000101010101" pitchFamily="18" charset="-127"/>
              </a:rPr>
              <a:t>.</a:t>
            </a:r>
            <a:endParaRPr lang="en-US" sz="3200" kern="1400" dirty="0">
              <a:solidFill>
                <a:srgbClr val="000000"/>
              </a:solidFill>
              <a:latin typeface="바탕" panose="02030600000101010101" pitchFamily="18" charset="-127"/>
              <a:ea typeface="바탕" panose="02030600000101010101" pitchFamily="18" charset="-127"/>
            </a:endParaRPr>
          </a:p>
        </p:txBody>
      </p:sp>
    </p:spTree>
    <p:extLst>
      <p:ext uri="{BB962C8B-B14F-4D97-AF65-F5344CB8AC3E}">
        <p14:creationId xmlns:p14="http://schemas.microsoft.com/office/powerpoint/2010/main" val="61277600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테마">
  <a:themeElements>
    <a:clrScheme name="Office 테마">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테마">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테마">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268</TotalTime>
  <Words>461</Words>
  <Application>Microsoft Office PowerPoint</Application>
  <PresentationFormat>사용자 지정</PresentationFormat>
  <Paragraphs>15</Paragraphs>
  <Slides>1</Slides>
  <Notes>0</Notes>
  <HiddenSlides>0</HiddenSlides>
  <MMClips>0</MMClips>
  <ScaleCrop>false</ScaleCrop>
  <HeadingPairs>
    <vt:vector size="8" baseType="variant">
      <vt:variant>
        <vt:lpstr>사용한 글꼴</vt:lpstr>
      </vt:variant>
      <vt:variant>
        <vt:i4>7</vt:i4>
      </vt:variant>
      <vt:variant>
        <vt:lpstr>테마</vt:lpstr>
      </vt:variant>
      <vt:variant>
        <vt:i4>1</vt:i4>
      </vt:variant>
      <vt:variant>
        <vt:lpstr>포함된 OLE 서버</vt:lpstr>
      </vt:variant>
      <vt:variant>
        <vt:i4>1</vt:i4>
      </vt:variant>
      <vt:variant>
        <vt:lpstr>슬라이드 제목</vt:lpstr>
      </vt:variant>
      <vt:variant>
        <vt:i4>1</vt:i4>
      </vt:variant>
    </vt:vector>
  </HeadingPairs>
  <TitlesOfParts>
    <vt:vector size="10" baseType="lpstr">
      <vt:lpstr>SimSun</vt:lpstr>
      <vt:lpstr>맑은 고딕</vt:lpstr>
      <vt:lpstr>바탕</vt:lpstr>
      <vt:lpstr>Arial</vt:lpstr>
      <vt:lpstr>Calibri</vt:lpstr>
      <vt:lpstr>Calibri Light</vt:lpstr>
      <vt:lpstr>Times New Roman</vt:lpstr>
      <vt:lpstr>Office 테마</vt:lpstr>
      <vt:lpstr>Visio</vt:lpstr>
      <vt:lpstr>PowerPoint 프레젠테이션</vt:lpstr>
    </vt:vector>
  </TitlesOfParts>
  <Company>Microsoft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creator>Registered User</dc:creator>
  <cp:lastModifiedBy>Qi Wang</cp:lastModifiedBy>
  <cp:revision>20</cp:revision>
  <dcterms:created xsi:type="dcterms:W3CDTF">2018-03-08T06:02:33Z</dcterms:created>
  <dcterms:modified xsi:type="dcterms:W3CDTF">2020-05-10T10:59:41Z</dcterms:modified>
</cp:coreProperties>
</file>