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p:cViewPr>
        <p:scale>
          <a:sx n="33" d="100"/>
          <a:sy n="33" d="100"/>
        </p:scale>
        <p:origin x="146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2020-05-10</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2020-05-10</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emf"/><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모서리가 둥근 직사각형 4"/>
          <p:cNvSpPr/>
          <p:nvPr/>
        </p:nvSpPr>
        <p:spPr>
          <a:xfrm>
            <a:off x="2946400" y="4593301"/>
            <a:ext cx="24841200" cy="2743200"/>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ln w="28575">
                  <a:noFill/>
                  <a:prstDash val="dash"/>
                </a:ln>
                <a:solidFill>
                  <a:schemeClr val="tx1"/>
                </a:solidFill>
                <a:latin typeface="Times New Roman" panose="02020603050405020304" pitchFamily="18" charset="0"/>
                <a:cs typeface="Times New Roman" panose="02020603050405020304" pitchFamily="18" charset="0"/>
              </a:rPr>
              <a:t>CMOS Microwave </a:t>
            </a:r>
            <a:r>
              <a:rPr lang="en-US" altLang="ko-KR" dirty="0" err="1">
                <a:ln w="28575">
                  <a:noFill/>
                  <a:prstDash val="dash"/>
                </a:ln>
                <a:solidFill>
                  <a:schemeClr val="tx1"/>
                </a:solidFill>
                <a:latin typeface="Times New Roman" panose="02020603050405020304" pitchFamily="18" charset="0"/>
                <a:cs typeface="Times New Roman" panose="02020603050405020304" pitchFamily="18" charset="0"/>
              </a:rPr>
              <a:t>Bandpass</a:t>
            </a:r>
            <a:r>
              <a:rPr lang="en-US" altLang="ko-KR" dirty="0">
                <a:ln w="28575">
                  <a:noFill/>
                  <a:prstDash val="dash"/>
                </a:ln>
                <a:solidFill>
                  <a:schemeClr val="tx1"/>
                </a:solidFill>
                <a:latin typeface="Times New Roman" panose="02020603050405020304" pitchFamily="18" charset="0"/>
                <a:cs typeface="Times New Roman" panose="02020603050405020304" pitchFamily="18" charset="0"/>
              </a:rPr>
              <a:t> Filter </a:t>
            </a:r>
            <a:r>
              <a:rPr lang="en-US" altLang="ko-KR" dirty="0" smtClean="0">
                <a:ln w="28575">
                  <a:noFill/>
                  <a:prstDash val="dash"/>
                </a:ln>
                <a:solidFill>
                  <a:schemeClr val="tx1"/>
                </a:solidFill>
                <a:latin typeface="Times New Roman" panose="02020603050405020304" pitchFamily="18" charset="0"/>
                <a:cs typeface="Times New Roman" panose="02020603050405020304" pitchFamily="18" charset="0"/>
              </a:rPr>
              <a:t>Using </a:t>
            </a:r>
            <a:r>
              <a:rPr lang="en-US" altLang="ko-KR" dirty="0">
                <a:ln w="28575">
                  <a:noFill/>
                  <a:prstDash val="dash"/>
                </a:ln>
                <a:solidFill>
                  <a:schemeClr val="tx1"/>
                </a:solidFill>
                <a:latin typeface="Times New Roman" panose="02020603050405020304" pitchFamily="18" charset="0"/>
                <a:cs typeface="Times New Roman" panose="02020603050405020304" pitchFamily="18" charset="0"/>
              </a:rPr>
              <a:t>High </a:t>
            </a:r>
            <a:r>
              <a:rPr lang="en-US" altLang="ko-KR" i="1" dirty="0">
                <a:ln w="28575">
                  <a:noFill/>
                  <a:prstDash val="dash"/>
                </a:ln>
                <a:solidFill>
                  <a:schemeClr val="tx1"/>
                </a:solidFill>
                <a:latin typeface="Times New Roman" panose="02020603050405020304" pitchFamily="18" charset="0"/>
                <a:cs typeface="Times New Roman" panose="02020603050405020304" pitchFamily="18" charset="0"/>
              </a:rPr>
              <a:t>Q</a:t>
            </a:r>
            <a:r>
              <a:rPr lang="en-US" altLang="ko-KR" dirty="0">
                <a:ln w="28575">
                  <a:noFill/>
                  <a:prstDash val="dash"/>
                </a:ln>
                <a:solidFill>
                  <a:schemeClr val="tx1"/>
                </a:solidFill>
                <a:latin typeface="Times New Roman" panose="02020603050405020304" pitchFamily="18" charset="0"/>
                <a:cs typeface="Times New Roman" panose="02020603050405020304" pitchFamily="18" charset="0"/>
              </a:rPr>
              <a:t> Active </a:t>
            </a:r>
            <a:r>
              <a:rPr lang="en-US" altLang="ko-KR" dirty="0" smtClean="0">
                <a:ln w="28575">
                  <a:noFill/>
                  <a:prstDash val="dash"/>
                </a:ln>
                <a:solidFill>
                  <a:schemeClr val="tx1"/>
                </a:solidFill>
                <a:latin typeface="Times New Roman" panose="02020603050405020304" pitchFamily="18" charset="0"/>
                <a:cs typeface="Times New Roman" panose="02020603050405020304" pitchFamily="18" charset="0"/>
              </a:rPr>
              <a:t>Inductor</a:t>
            </a:r>
          </a:p>
          <a:p>
            <a:pPr algn="ctr"/>
            <a:r>
              <a:rPr lang="en-US" altLang="ko-KR" sz="4400" dirty="0">
                <a:ln w="28575">
                  <a:noFill/>
                  <a:prstDash val="dash"/>
                </a:ln>
                <a:solidFill>
                  <a:schemeClr val="tx1"/>
                </a:solidFill>
                <a:latin typeface="Times New Roman" panose="02020603050405020304" pitchFamily="18" charset="0"/>
                <a:cs typeface="Times New Roman" panose="02020603050405020304" pitchFamily="18" charset="0"/>
              </a:rPr>
              <a:t>Qi </a:t>
            </a:r>
            <a:r>
              <a:rPr lang="en-US" altLang="ko-KR" sz="4400" dirty="0" smtClean="0">
                <a:ln w="28575">
                  <a:noFill/>
                  <a:prstDash val="dash"/>
                </a:ln>
                <a:solidFill>
                  <a:schemeClr val="tx1"/>
                </a:solidFill>
                <a:latin typeface="Times New Roman" panose="02020603050405020304" pitchFamily="18" charset="0"/>
                <a:cs typeface="Times New Roman" panose="02020603050405020304" pitchFamily="18" charset="0"/>
              </a:rPr>
              <a:t>Wang and </a:t>
            </a:r>
            <a:r>
              <a:rPr lang="en-US" altLang="ko-KR" sz="4400" dirty="0" err="1">
                <a:ln w="28575">
                  <a:noFill/>
                  <a:prstDash val="dash"/>
                </a:ln>
                <a:solidFill>
                  <a:schemeClr val="tx1"/>
                </a:solidFill>
                <a:latin typeface="Times New Roman" panose="02020603050405020304" pitchFamily="18" charset="0"/>
                <a:cs typeface="Times New Roman" panose="02020603050405020304" pitchFamily="18" charset="0"/>
              </a:rPr>
              <a:t>Yongchae</a:t>
            </a:r>
            <a:r>
              <a:rPr lang="en-US" altLang="ko-KR" sz="4400" dirty="0">
                <a:ln w="28575">
                  <a:noFill/>
                  <a:prstDash val="dash"/>
                </a:ln>
                <a:solidFill>
                  <a:schemeClr val="tx1"/>
                </a:solidFill>
                <a:latin typeface="Times New Roman" panose="02020603050405020304" pitchFamily="18" charset="0"/>
                <a:cs typeface="Times New Roman" panose="02020603050405020304" pitchFamily="18" charset="0"/>
              </a:rPr>
              <a:t> </a:t>
            </a:r>
            <a:r>
              <a:rPr lang="en-US" altLang="ko-KR" sz="4400" dirty="0" err="1">
                <a:ln w="28575">
                  <a:noFill/>
                  <a:prstDash val="dash"/>
                </a:ln>
                <a:solidFill>
                  <a:schemeClr val="tx1"/>
                </a:solidFill>
                <a:latin typeface="Times New Roman" panose="02020603050405020304" pitchFamily="18" charset="0"/>
                <a:cs typeface="Times New Roman" panose="02020603050405020304" pitchFamily="18" charset="0"/>
              </a:rPr>
              <a:t>Jeong</a:t>
            </a:r>
            <a:r>
              <a:rPr lang="en-US" altLang="ko-KR" sz="4400" dirty="0">
                <a:ln w="28575">
                  <a:noFill/>
                  <a:prstDash val="dash"/>
                </a:ln>
                <a:solidFill>
                  <a:schemeClr val="tx1"/>
                </a:solidFill>
                <a:latin typeface="Times New Roman" panose="02020603050405020304" pitchFamily="18" charset="0"/>
                <a:cs typeface="Times New Roman" panose="02020603050405020304" pitchFamily="18" charset="0"/>
              </a:rPr>
              <a:t>  </a:t>
            </a:r>
          </a:p>
          <a:p>
            <a:pPr algn="ctr"/>
            <a:r>
              <a:rPr lang="en-US" altLang="ko-KR" sz="4400" dirty="0" err="1" smtClean="0">
                <a:ln w="28575">
                  <a:noFill/>
                  <a:prstDash val="dash"/>
                </a:ln>
                <a:solidFill>
                  <a:schemeClr val="tx1"/>
                </a:solidFill>
                <a:latin typeface="Times New Roman" panose="02020603050405020304" pitchFamily="18" charset="0"/>
                <a:cs typeface="Times New Roman" panose="02020603050405020304" pitchFamily="18" charset="0"/>
              </a:rPr>
              <a:t>Jeonbuk</a:t>
            </a:r>
            <a:r>
              <a:rPr lang="en-US" altLang="ko-KR" sz="4400" dirty="0" smtClean="0">
                <a:ln w="28575">
                  <a:noFill/>
                  <a:prstDash val="dash"/>
                </a:ln>
                <a:solidFill>
                  <a:schemeClr val="tx1"/>
                </a:solidFill>
                <a:latin typeface="Times New Roman" panose="02020603050405020304" pitchFamily="18" charset="0"/>
                <a:cs typeface="Times New Roman" panose="02020603050405020304" pitchFamily="18" charset="0"/>
              </a:rPr>
              <a:t> </a:t>
            </a:r>
            <a:r>
              <a:rPr lang="en-US" altLang="ko-KR" sz="4400" dirty="0">
                <a:ln w="28575">
                  <a:noFill/>
                  <a:prstDash val="dash"/>
                </a:ln>
                <a:solidFill>
                  <a:schemeClr val="tx1"/>
                </a:solidFill>
                <a:latin typeface="Times New Roman" panose="02020603050405020304" pitchFamily="18" charset="0"/>
                <a:cs typeface="Times New Roman" panose="02020603050405020304" pitchFamily="18" charset="0"/>
              </a:rPr>
              <a:t>National University,  </a:t>
            </a:r>
            <a:r>
              <a:rPr lang="en-US" altLang="ko-KR" sz="4400" dirty="0" err="1">
                <a:ln w="28575">
                  <a:noFill/>
                  <a:prstDash val="dash"/>
                </a:ln>
                <a:solidFill>
                  <a:schemeClr val="tx1"/>
                </a:solidFill>
                <a:latin typeface="Times New Roman" panose="02020603050405020304" pitchFamily="18" charset="0"/>
                <a:cs typeface="Times New Roman" panose="02020603050405020304" pitchFamily="18" charset="0"/>
              </a:rPr>
              <a:t>Jeonju</a:t>
            </a:r>
            <a:r>
              <a:rPr lang="en-US" altLang="ko-KR" sz="4400" dirty="0">
                <a:ln w="28575">
                  <a:noFill/>
                  <a:prstDash val="dash"/>
                </a:ln>
                <a:solidFill>
                  <a:schemeClr val="tx1"/>
                </a:solidFill>
                <a:latin typeface="Times New Roman" panose="02020603050405020304" pitchFamily="18" charset="0"/>
                <a:cs typeface="Times New Roman" panose="02020603050405020304" pitchFamily="18" charset="0"/>
              </a:rPr>
              <a:t>, Republic of Korea</a:t>
            </a:r>
          </a:p>
          <a:p>
            <a:pPr algn="ctr"/>
            <a:r>
              <a:rPr lang="en-US" altLang="ko-KR" sz="4400" dirty="0" smtClean="0">
                <a:ln w="28575">
                  <a:noFill/>
                  <a:prstDash val="dash"/>
                </a:ln>
                <a:solidFill>
                  <a:schemeClr val="tx1"/>
                </a:solidFill>
              </a:rPr>
              <a:t> </a:t>
            </a:r>
            <a:endParaRPr lang="en-US" altLang="ko-KR" sz="4400" dirty="0">
              <a:ln w="28575">
                <a:noFill/>
                <a:prstDash val="dash"/>
              </a:ln>
              <a:solidFill>
                <a:schemeClr val="tx1"/>
              </a:solidFill>
            </a:endParaRPr>
          </a:p>
        </p:txBody>
      </p:sp>
      <p:sp>
        <p:nvSpPr>
          <p:cNvPr id="6" name="모서리가 둥근 직사각형 5"/>
          <p:cNvSpPr/>
          <p:nvPr/>
        </p:nvSpPr>
        <p:spPr>
          <a:xfrm>
            <a:off x="2946400" y="7581484"/>
            <a:ext cx="24841200" cy="2568675"/>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ko-KR" sz="4000" b="1" dirty="0" smtClean="0">
                <a:ln w="28575">
                  <a:noFill/>
                  <a:prstDash val="dash"/>
                </a:ln>
                <a:solidFill>
                  <a:schemeClr val="tx1"/>
                </a:solidFill>
                <a:latin typeface="Times New Roman" panose="02020603050405020304" pitchFamily="18" charset="0"/>
                <a:cs typeface="Times New Roman" panose="02020603050405020304" pitchFamily="18" charset="0"/>
              </a:rPr>
              <a:t>OUTLINE: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CMOS </a:t>
            </a:r>
            <a:r>
              <a:rPr lang="en-US" altLang="ko-KR" sz="4000" dirty="0" err="1" smtClean="0">
                <a:ln w="28575">
                  <a:noFill/>
                  <a:prstDash val="dash"/>
                </a:ln>
                <a:solidFill>
                  <a:schemeClr val="tx1"/>
                </a:solidFill>
                <a:latin typeface="Times New Roman" panose="02020603050405020304" pitchFamily="18" charset="0"/>
                <a:cs typeface="Times New Roman" panose="02020603050405020304" pitchFamily="18" charset="0"/>
              </a:rPr>
              <a:t>bandpass</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 filters(BPFs) usually have relatively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low </a:t>
            </a:r>
            <a:r>
              <a:rPr lang="en-US" altLang="ko-KR" sz="4000" i="1" dirty="0">
                <a:ln w="28575">
                  <a:noFill/>
                  <a:prstDash val="dash"/>
                </a:ln>
                <a:solidFill>
                  <a:schemeClr val="tx1"/>
                </a:solidFill>
                <a:latin typeface="Times New Roman" panose="02020603050405020304" pitchFamily="18" charset="0"/>
                <a:cs typeface="Times New Roman" panose="02020603050405020304" pitchFamily="18" charset="0"/>
              </a:rPr>
              <a:t>Q</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-factors and low operating frequencies due to the passive spiral inductors and capacitors. The proposed BPF can improve these drawbacks by using high </a:t>
            </a:r>
            <a:r>
              <a:rPr lang="en-US" altLang="ko-KR" sz="4000" i="1" dirty="0">
                <a:ln w="28575">
                  <a:noFill/>
                  <a:prstDash val="dash"/>
                </a:ln>
                <a:solidFill>
                  <a:schemeClr val="tx1"/>
                </a:solidFill>
                <a:latin typeface="Times New Roman" panose="02020603050405020304" pitchFamily="18" charset="0"/>
                <a:cs typeface="Times New Roman" panose="02020603050405020304" pitchFamily="18" charset="0"/>
              </a:rPr>
              <a:t>Q</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 active inductor.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We can get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2.2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dB of insertion loss at -10 </a:t>
            </a:r>
            <a:r>
              <a:rPr lang="en-US" altLang="ko-KR" sz="4000" dirty="0" err="1">
                <a:ln w="28575">
                  <a:noFill/>
                  <a:prstDash val="dash"/>
                </a:ln>
                <a:solidFill>
                  <a:schemeClr val="tx1"/>
                </a:solidFill>
                <a:latin typeface="Times New Roman" panose="02020603050405020304" pitchFamily="18" charset="0"/>
                <a:cs typeface="Times New Roman" panose="02020603050405020304" pitchFamily="18" charset="0"/>
              </a:rPr>
              <a:t>dBm</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 input power level in the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passband from measurement. </a:t>
            </a:r>
            <a:endParaRPr lang="ko-KR" altLang="en-US" sz="4000" dirty="0">
              <a:ln w="28575">
                <a:noFill/>
                <a:prstDash val="dash"/>
              </a:ln>
              <a:solidFill>
                <a:schemeClr val="tx1"/>
              </a:solidFill>
              <a:latin typeface="Times New Roman" panose="02020603050405020304" pitchFamily="18" charset="0"/>
              <a:cs typeface="Times New Roman" panose="02020603050405020304" pitchFamily="18" charset="0"/>
            </a:endParaRPr>
          </a:p>
        </p:txBody>
      </p:sp>
      <p:sp>
        <p:nvSpPr>
          <p:cNvPr id="8" name="모서리가 둥근 직사각형 7"/>
          <p:cNvSpPr/>
          <p:nvPr/>
        </p:nvSpPr>
        <p:spPr>
          <a:xfrm>
            <a:off x="2946400" y="10499841"/>
            <a:ext cx="10998200" cy="6256597"/>
          </a:xfrm>
          <a:prstGeom prst="roundRect">
            <a:avLst>
              <a:gd name="adj" fmla="val 6284"/>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ko-KR" sz="4000" b="1" dirty="0" smtClean="0">
                <a:ln w="28575">
                  <a:noFill/>
                  <a:prstDash val="dash"/>
                </a:ln>
                <a:solidFill>
                  <a:schemeClr val="tx1"/>
                </a:solidFill>
                <a:latin typeface="Times New Roman" panose="02020603050405020304" pitchFamily="18" charset="0"/>
                <a:cs typeface="Times New Roman" panose="02020603050405020304" pitchFamily="18" charset="0"/>
              </a:rPr>
              <a:t>CIRCUIT DESIGN: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The gyrator-C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consists of two transistors and generates inductive reactance from parasitic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capacitances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of those transistors. However, the conventional grounded active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inductor (GAI) has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a limitation to increase the </a:t>
            </a:r>
            <a:r>
              <a:rPr lang="en-US" altLang="ko-KR" sz="4000" i="1" dirty="0" smtClean="0">
                <a:ln w="28575">
                  <a:noFill/>
                  <a:prstDash val="dash"/>
                </a:ln>
                <a:solidFill>
                  <a:schemeClr val="tx1"/>
                </a:solidFill>
                <a:latin typeface="Times New Roman" panose="02020603050405020304" pitchFamily="18" charset="0"/>
                <a:cs typeface="Times New Roman" panose="02020603050405020304" pitchFamily="18" charset="0"/>
              </a:rPr>
              <a:t>Q</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factor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and operating frequency range. The GAI using feedback parallel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resonator has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the prominent effect on increasing </a:t>
            </a:r>
            <a:r>
              <a:rPr lang="en-US" altLang="ko-KR" sz="4000" i="1" dirty="0" smtClean="0">
                <a:ln w="28575">
                  <a:noFill/>
                  <a:prstDash val="dash"/>
                </a:ln>
                <a:solidFill>
                  <a:schemeClr val="tx1"/>
                </a:solidFill>
                <a:latin typeface="Times New Roman" panose="02020603050405020304" pitchFamily="18" charset="0"/>
                <a:cs typeface="Times New Roman" panose="02020603050405020304" pitchFamily="18" charset="0"/>
              </a:rPr>
              <a:t>Q</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factor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of GAI, which is adopted in BPF design to get high </a:t>
            </a:r>
            <a:r>
              <a:rPr lang="en-US" altLang="ko-KR" sz="4000" i="1" dirty="0" smtClean="0">
                <a:ln w="28575">
                  <a:noFill/>
                  <a:prstDash val="dash"/>
                </a:ln>
                <a:solidFill>
                  <a:schemeClr val="tx1"/>
                </a:solidFill>
                <a:latin typeface="Times New Roman" panose="02020603050405020304" pitchFamily="18" charset="0"/>
                <a:cs typeface="Times New Roman" panose="02020603050405020304" pitchFamily="18" charset="0"/>
              </a:rPr>
              <a:t>Q</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factor.</a:t>
            </a:r>
            <a:endPar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endParaRPr>
          </a:p>
        </p:txBody>
      </p:sp>
      <p:sp>
        <p:nvSpPr>
          <p:cNvPr id="11" name="모서리가 둥근 직사각형 10"/>
          <p:cNvSpPr/>
          <p:nvPr/>
        </p:nvSpPr>
        <p:spPr>
          <a:xfrm>
            <a:off x="2946399" y="38237652"/>
            <a:ext cx="24841202" cy="2228850"/>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4000" b="1" dirty="0">
                <a:ln w="28575">
                  <a:noFill/>
                  <a:prstDash val="dash"/>
                </a:ln>
                <a:solidFill>
                  <a:schemeClr val="tx1"/>
                </a:solidFill>
              </a:rPr>
              <a:t> </a:t>
            </a:r>
            <a:r>
              <a:rPr lang="en-US" altLang="ko-KR" sz="4000" b="1" dirty="0" smtClean="0">
                <a:ln w="28575">
                  <a:noFill/>
                  <a:prstDash val="dash"/>
                </a:ln>
                <a:solidFill>
                  <a:schemeClr val="tx1"/>
                </a:solidFill>
                <a:latin typeface="Times New Roman" panose="02020603050405020304" pitchFamily="18" charset="0"/>
                <a:cs typeface="Times New Roman" panose="02020603050405020304" pitchFamily="18" charset="0"/>
              </a:rPr>
              <a:t>ACKNOWLEDGEMENT:</a:t>
            </a:r>
            <a:endParaRPr lang="en-US" altLang="ko-KR" sz="4000" b="1" dirty="0" smtClean="0">
              <a:ln w="28575">
                <a:noFill/>
                <a:prstDash val="dash"/>
              </a:ln>
              <a:solidFill>
                <a:schemeClr val="tx1"/>
              </a:solidFill>
              <a:latin typeface="Times New Roman" panose="02020603050405020304" pitchFamily="18" charset="0"/>
              <a:cs typeface="Times New Roman" panose="02020603050405020304" pitchFamily="18" charset="0"/>
            </a:endParaRPr>
          </a:p>
          <a:p>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The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chip fabrication and EDA tool were supported by the IC Design Education Center(IDEC), Korea.</a:t>
            </a:r>
            <a:endParaRPr lang="ko-KR" altLang="en-US" sz="4000" dirty="0">
              <a:ln w="28575">
                <a:noFill/>
                <a:prstDash val="dash"/>
              </a:ln>
              <a:solidFill>
                <a:schemeClr val="tx1"/>
              </a:solidFill>
              <a:latin typeface="Times New Roman" panose="02020603050405020304" pitchFamily="18" charset="0"/>
              <a:cs typeface="Times New Roman" panose="02020603050405020304" pitchFamily="18" charset="0"/>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45227" y="10737526"/>
            <a:ext cx="3944017" cy="5012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2" name="그림 11"/>
          <p:cNvPicPr/>
          <p:nvPr/>
        </p:nvPicPr>
        <p:blipFill>
          <a:blip r:embed="rId4"/>
          <a:stretch>
            <a:fillRect/>
          </a:stretch>
        </p:blipFill>
        <p:spPr>
          <a:xfrm>
            <a:off x="5673451" y="23039474"/>
            <a:ext cx="8766449" cy="5115892"/>
          </a:xfrm>
          <a:prstGeom prst="rect">
            <a:avLst/>
          </a:prstGeom>
        </p:spPr>
      </p:pic>
      <p:sp>
        <p:nvSpPr>
          <p:cNvPr id="2" name="Rectangle 7"/>
          <p:cNvSpPr>
            <a:spLocks noChangeArrowheads="1"/>
          </p:cNvSpPr>
          <p:nvPr/>
        </p:nvSpPr>
        <p:spPr bwMode="auto">
          <a:xfrm>
            <a:off x="11680722" y="19684396"/>
            <a:ext cx="302752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개체 2"/>
          <p:cNvGraphicFramePr>
            <a:graphicFrameLocks noChangeAspect="1"/>
          </p:cNvGraphicFramePr>
          <p:nvPr>
            <p:extLst>
              <p:ext uri="{D42A27DB-BD31-4B8C-83A1-F6EECF244321}">
                <p14:modId xmlns:p14="http://schemas.microsoft.com/office/powerpoint/2010/main" val="2084704888"/>
              </p:ext>
            </p:extLst>
          </p:nvPr>
        </p:nvGraphicFramePr>
        <p:xfrm>
          <a:off x="19821473" y="17686157"/>
          <a:ext cx="7812946" cy="2476103"/>
        </p:xfrm>
        <a:graphic>
          <a:graphicData uri="http://schemas.openxmlformats.org/presentationml/2006/ole">
            <mc:AlternateContent xmlns:mc="http://schemas.openxmlformats.org/markup-compatibility/2006">
              <mc:Choice xmlns:v="urn:schemas-microsoft-com:vml" Requires="v">
                <p:oleObj spid="_x0000_s1044" name="Visio" r:id="rId5" imgW="3238609" imgH="1028566" progId="Visio.Drawing.11">
                  <p:embed/>
                </p:oleObj>
              </mc:Choice>
              <mc:Fallback>
                <p:oleObj name="Visio" r:id="rId5" imgW="3238609" imgH="1028566" progId="Visio.Drawing.11">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21473" y="17686157"/>
                        <a:ext cx="7812946" cy="2476103"/>
                      </a:xfrm>
                      <a:prstGeom prst="rect">
                        <a:avLst/>
                      </a:prstGeom>
                      <a:noFill/>
                    </p:spPr>
                  </p:pic>
                </p:oleObj>
              </mc:Fallback>
            </mc:AlternateContent>
          </a:graphicData>
        </a:graphic>
      </p:graphicFrame>
      <p:sp>
        <p:nvSpPr>
          <p:cNvPr id="10" name="모서리가 둥근 직사각형 9"/>
          <p:cNvSpPr/>
          <p:nvPr/>
        </p:nvSpPr>
        <p:spPr>
          <a:xfrm>
            <a:off x="2946398" y="17717184"/>
            <a:ext cx="16274373" cy="4100320"/>
          </a:xfrm>
          <a:prstGeom prst="roundRect">
            <a:avLst>
              <a:gd name="adj" fmla="val 6284"/>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    In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this paper, the capacitive coupled BPF is designed with 1-port active inductor using feedback parallel resonator. In the design of conventional BPF, the prototype LPF is designed at first and then transformed to the BPF by transforming low pass prototype lumped elements to serial or parallel resonant circuits. In this paper, J-inverters using capacitors are used in order to save circuit size. </a:t>
            </a:r>
            <a:endPar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endParaRPr>
          </a:p>
        </p:txBody>
      </p:sp>
      <p:pic>
        <p:nvPicPr>
          <p:cNvPr id="4" name="그림 3"/>
          <p:cNvPicPr>
            <a:picLocks noChangeAspect="1"/>
          </p:cNvPicPr>
          <p:nvPr/>
        </p:nvPicPr>
        <p:blipFill>
          <a:blip r:embed="rId7"/>
          <a:stretch>
            <a:fillRect/>
          </a:stretch>
        </p:blipFill>
        <p:spPr>
          <a:xfrm>
            <a:off x="20622839" y="10941875"/>
            <a:ext cx="6779663" cy="4598608"/>
          </a:xfrm>
          <a:prstGeom prst="rect">
            <a:avLst/>
          </a:prstGeom>
        </p:spPr>
      </p:pic>
      <p:sp>
        <p:nvSpPr>
          <p:cNvPr id="14" name="모서리가 둥근 직사각형 13"/>
          <p:cNvSpPr/>
          <p:nvPr/>
        </p:nvSpPr>
        <p:spPr>
          <a:xfrm>
            <a:off x="2946398" y="30104575"/>
            <a:ext cx="24841202" cy="3405822"/>
          </a:xfrm>
          <a:prstGeom prst="roundRect">
            <a:avLst>
              <a:gd name="adj" fmla="val 6284"/>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 The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center frequency of the designed BPF is 5.25 GHz and it has a wide bandwidth around 200 MHz for IEEE 802.11a band of WLAN applications. The proposed BPF is simulated with 65 nm Samsung RF CMOS technology, which demonstrates an insertion loss smaller than 2.2 dB and return loss higher than 15.85 </a:t>
            </a:r>
            <a:r>
              <a:rPr lang="en-US" altLang="ko-KR" sz="4000" dirty="0" err="1" smtClean="0">
                <a:ln w="28575">
                  <a:noFill/>
                  <a:prstDash val="dash"/>
                </a:ln>
                <a:solidFill>
                  <a:schemeClr val="tx1"/>
                </a:solidFill>
                <a:latin typeface="Times New Roman" panose="02020603050405020304" pitchFamily="18" charset="0"/>
                <a:cs typeface="Times New Roman" panose="02020603050405020304" pitchFamily="18" charset="0"/>
              </a:rPr>
              <a:t>dB.</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 The fabricated circuit occupies 500 um × 600 um chip size and has good passband and return loss characteristics. The proposed circuit consumes 7.2 </a:t>
            </a:r>
            <a:r>
              <a:rPr lang="en-US" altLang="ko-KR" sz="4000" dirty="0" err="1">
                <a:ln w="28575">
                  <a:noFill/>
                  <a:prstDash val="dash"/>
                </a:ln>
                <a:solidFill>
                  <a:schemeClr val="tx1"/>
                </a:solidFill>
                <a:latin typeface="Times New Roman" panose="02020603050405020304" pitchFamily="18" charset="0"/>
                <a:cs typeface="Times New Roman" panose="02020603050405020304" pitchFamily="18" charset="0"/>
              </a:rPr>
              <a:t>mW</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 DC power at 1.2 V supply voltage, which is promising for the application of microwave circuit systems.</a:t>
            </a:r>
            <a:endPar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endParaRPr>
          </a:p>
        </p:txBody>
      </p:sp>
      <p:sp>
        <p:nvSpPr>
          <p:cNvPr id="16" name="모서리가 둥근 직사각형 15"/>
          <p:cNvSpPr/>
          <p:nvPr/>
        </p:nvSpPr>
        <p:spPr>
          <a:xfrm>
            <a:off x="2946398" y="34171748"/>
            <a:ext cx="24841202" cy="3421002"/>
          </a:xfrm>
          <a:prstGeom prst="roundRect">
            <a:avLst>
              <a:gd name="adj" fmla="val 6284"/>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 </a:t>
            </a:r>
            <a:r>
              <a:rPr lang="en-US" altLang="ko-KR" sz="4000" b="1" dirty="0" smtClean="0">
                <a:ln w="28575">
                  <a:noFill/>
                  <a:prstDash val="dash"/>
                </a:ln>
                <a:solidFill>
                  <a:schemeClr val="tx1"/>
                </a:solidFill>
                <a:latin typeface="Times New Roman" panose="02020603050405020304" pitchFamily="18" charset="0"/>
                <a:cs typeface="Times New Roman" panose="02020603050405020304" pitchFamily="18" charset="0"/>
              </a:rPr>
              <a:t>CONCLUSION: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In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this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work</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 Microwave CMOS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BPF has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been proposed. The proposed BPF consists of MIM (metal-insulator-metal) and high </a:t>
            </a:r>
            <a:r>
              <a:rPr lang="en-US" altLang="ko-KR" sz="4000" i="1" dirty="0">
                <a:ln w="28575">
                  <a:noFill/>
                  <a:prstDash val="dash"/>
                </a:ln>
                <a:solidFill>
                  <a:schemeClr val="tx1"/>
                </a:solidFill>
                <a:latin typeface="Times New Roman" panose="02020603050405020304" pitchFamily="18" charset="0"/>
                <a:cs typeface="Times New Roman" panose="02020603050405020304" pitchFamily="18" charset="0"/>
              </a:rPr>
              <a:t>Q</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 active inductors using feedback parallel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resonator.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M</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any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CMOS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BPFs in previous researches had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relatively low </a:t>
            </a:r>
            <a:r>
              <a:rPr lang="en-US" altLang="ko-KR" sz="4000" i="1" dirty="0">
                <a:ln w="28575">
                  <a:noFill/>
                  <a:prstDash val="dash"/>
                </a:ln>
                <a:solidFill>
                  <a:schemeClr val="tx1"/>
                </a:solidFill>
                <a:latin typeface="Times New Roman" panose="02020603050405020304" pitchFamily="18" charset="0"/>
                <a:cs typeface="Times New Roman" panose="02020603050405020304" pitchFamily="18" charset="0"/>
              </a:rPr>
              <a:t>Q</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-factors and low operating frequencies due to the passive spiral inductors and capacitors. The proposed BPF can improve these drawbacks by using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high </a:t>
            </a:r>
            <a:r>
              <a:rPr lang="en-US" altLang="ko-KR" sz="4000" i="1" dirty="0" smtClean="0">
                <a:ln w="28575">
                  <a:noFill/>
                  <a:prstDash val="dash"/>
                </a:ln>
                <a:solidFill>
                  <a:schemeClr val="tx1"/>
                </a:solidFill>
                <a:latin typeface="Times New Roman" panose="02020603050405020304" pitchFamily="18" charset="0"/>
                <a:cs typeface="Times New Roman" panose="02020603050405020304" pitchFamily="18" charset="0"/>
              </a:rPr>
              <a:t>Q</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active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inductor. This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design method can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greatly contribute to microwave </a:t>
            </a:r>
            <a:r>
              <a:rPr lang="en-US" altLang="ko-KR" sz="4000" dirty="0">
                <a:ln w="28575">
                  <a:noFill/>
                  <a:prstDash val="dash"/>
                </a:ln>
                <a:solidFill>
                  <a:schemeClr val="tx1"/>
                </a:solidFill>
                <a:latin typeface="Times New Roman" panose="02020603050405020304" pitchFamily="18" charset="0"/>
                <a:cs typeface="Times New Roman" panose="02020603050405020304" pitchFamily="18" charset="0"/>
              </a:rPr>
              <a:t>CMOS </a:t>
            </a:r>
            <a:r>
              <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rPr>
              <a:t>circuit and system designs.</a:t>
            </a:r>
            <a:endParaRPr lang="en-US" altLang="ko-KR" sz="4000" dirty="0" smtClean="0">
              <a:ln w="28575">
                <a:noFill/>
                <a:prstDash val="dash"/>
              </a:ln>
              <a:solidFill>
                <a:schemeClr val="tx1"/>
              </a:solidFill>
              <a:latin typeface="Times New Roman" panose="02020603050405020304" pitchFamily="18" charset="0"/>
              <a:cs typeface="Times New Roman" panose="02020603050405020304" pitchFamily="18" charset="0"/>
            </a:endParaRPr>
          </a:p>
        </p:txBody>
      </p:sp>
      <p:pic>
        <p:nvPicPr>
          <p:cNvPr id="1040" name="Picture 16" descr="그림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267981" y="22912147"/>
            <a:ext cx="6773474" cy="5293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p:nvSpPr>
        <p:spPr>
          <a:xfrm>
            <a:off x="8842471" y="28875900"/>
            <a:ext cx="15135225" cy="584775"/>
          </a:xfrm>
          <a:prstGeom prst="rect">
            <a:avLst/>
          </a:prstGeom>
        </p:spPr>
        <p:txBody>
          <a:bodyPr>
            <a:spAutoFit/>
          </a:bodyPr>
          <a:lstStyle/>
          <a:p>
            <a:pPr algn="ctr"/>
            <a:r>
              <a:rPr lang="en-US" sz="3200" b="1" kern="1400" dirty="0">
                <a:solidFill>
                  <a:srgbClr val="000000"/>
                </a:solidFill>
                <a:latin typeface="Times New Roman" panose="02020603050405020304" pitchFamily="18" charset="0"/>
                <a:ea typeface="바탕" panose="02030600000101010101" pitchFamily="18" charset="-127"/>
              </a:rPr>
              <a:t>Fig. </a:t>
            </a:r>
            <a:r>
              <a:rPr lang="en-US" sz="3200" b="1" kern="1400" dirty="0" smtClean="0">
                <a:solidFill>
                  <a:srgbClr val="000000"/>
                </a:solidFill>
                <a:latin typeface="Times New Roman" panose="02020603050405020304" pitchFamily="18" charset="0"/>
                <a:ea typeface="바탕" panose="02030600000101010101" pitchFamily="18" charset="-127"/>
              </a:rPr>
              <a:t>3  </a:t>
            </a:r>
            <a:r>
              <a:rPr lang="en-US" sz="3200" b="1" kern="1400" dirty="0">
                <a:solidFill>
                  <a:srgbClr val="000000"/>
                </a:solidFill>
                <a:latin typeface="Times New Roman" panose="02020603050405020304" pitchFamily="18" charset="0"/>
                <a:ea typeface="바탕" panose="02030600000101010101" pitchFamily="18" charset="-127"/>
              </a:rPr>
              <a:t>Layout and </a:t>
            </a:r>
            <a:r>
              <a:rPr lang="en-US" sz="3200" b="1" kern="1400" dirty="0" smtClean="0">
                <a:solidFill>
                  <a:srgbClr val="000000"/>
                </a:solidFill>
                <a:latin typeface="Times New Roman" panose="02020603050405020304" pitchFamily="18" charset="0"/>
                <a:ea typeface="바탕" panose="02030600000101010101" pitchFamily="18" charset="-127"/>
              </a:rPr>
              <a:t>measurement </a:t>
            </a:r>
            <a:r>
              <a:rPr lang="en-US" sz="3200" b="1" kern="1400" dirty="0">
                <a:solidFill>
                  <a:srgbClr val="000000"/>
                </a:solidFill>
                <a:latin typeface="Times New Roman" panose="02020603050405020304" pitchFamily="18" charset="0"/>
                <a:ea typeface="바탕" panose="02030600000101010101" pitchFamily="18" charset="-127"/>
              </a:rPr>
              <a:t>result of proposed BPF</a:t>
            </a:r>
            <a:r>
              <a:rPr lang="en-US" sz="3200" b="1" kern="1400" dirty="0" smtClean="0">
                <a:solidFill>
                  <a:srgbClr val="000000"/>
                </a:solidFill>
                <a:latin typeface="Times New Roman" panose="02020603050405020304" pitchFamily="18" charset="0"/>
                <a:ea typeface="바탕" panose="02030600000101010101" pitchFamily="18" charset="-127"/>
              </a:rPr>
              <a:t>.</a:t>
            </a:r>
            <a:endParaRPr lang="en-US" sz="3200" kern="1400" dirty="0">
              <a:solidFill>
                <a:srgbClr val="000000"/>
              </a:solidFill>
              <a:latin typeface="바탕" panose="02030600000101010101" pitchFamily="18" charset="-127"/>
              <a:ea typeface="바탕" panose="02030600000101010101" pitchFamily="18" charset="-127"/>
            </a:endParaRPr>
          </a:p>
        </p:txBody>
      </p:sp>
      <p:sp>
        <p:nvSpPr>
          <p:cNvPr id="19" name="직사각형 18"/>
          <p:cNvSpPr/>
          <p:nvPr/>
        </p:nvSpPr>
        <p:spPr>
          <a:xfrm>
            <a:off x="13480269" y="16203042"/>
            <a:ext cx="15135225" cy="1077218"/>
          </a:xfrm>
          <a:prstGeom prst="rect">
            <a:avLst/>
          </a:prstGeom>
        </p:spPr>
        <p:txBody>
          <a:bodyPr>
            <a:spAutoFit/>
          </a:bodyPr>
          <a:lstStyle/>
          <a:p>
            <a:pPr algn="ctr"/>
            <a:r>
              <a:rPr lang="en-US" sz="3200" b="1" kern="1400" dirty="0">
                <a:solidFill>
                  <a:srgbClr val="000000"/>
                </a:solidFill>
                <a:latin typeface="Times New Roman" panose="02020603050405020304" pitchFamily="18" charset="0"/>
                <a:ea typeface="바탕" panose="02030600000101010101" pitchFamily="18" charset="-127"/>
              </a:rPr>
              <a:t>Fig. </a:t>
            </a:r>
            <a:r>
              <a:rPr lang="en-US" sz="3200" b="1" kern="1400" dirty="0" smtClean="0">
                <a:solidFill>
                  <a:srgbClr val="000000"/>
                </a:solidFill>
                <a:latin typeface="Times New Roman" panose="02020603050405020304" pitchFamily="18" charset="0"/>
                <a:ea typeface="바탕" panose="02030600000101010101" pitchFamily="18" charset="-127"/>
              </a:rPr>
              <a:t>1  High </a:t>
            </a:r>
            <a:r>
              <a:rPr lang="en-US" sz="3200" b="1" i="1" kern="1400" dirty="0" smtClean="0">
                <a:solidFill>
                  <a:srgbClr val="000000"/>
                </a:solidFill>
                <a:latin typeface="Times New Roman" panose="02020603050405020304" pitchFamily="18" charset="0"/>
                <a:ea typeface="바탕" panose="02030600000101010101" pitchFamily="18" charset="-127"/>
              </a:rPr>
              <a:t>Q</a:t>
            </a:r>
            <a:r>
              <a:rPr lang="en-US" sz="3200" b="1" kern="1400" dirty="0" smtClean="0">
                <a:solidFill>
                  <a:srgbClr val="000000"/>
                </a:solidFill>
                <a:latin typeface="Times New Roman" panose="02020603050405020304" pitchFamily="18" charset="0"/>
                <a:ea typeface="바탕" panose="02030600000101010101" pitchFamily="18" charset="-127"/>
              </a:rPr>
              <a:t> GAI and </a:t>
            </a:r>
            <a:r>
              <a:rPr lang="en-US" sz="3200" b="1" i="1" kern="1400" dirty="0" smtClean="0">
                <a:solidFill>
                  <a:srgbClr val="000000"/>
                </a:solidFill>
                <a:latin typeface="Times New Roman" panose="02020603050405020304" pitchFamily="18" charset="0"/>
                <a:ea typeface="바탕" panose="02030600000101010101" pitchFamily="18" charset="-127"/>
              </a:rPr>
              <a:t>Q</a:t>
            </a:r>
            <a:r>
              <a:rPr lang="en-US" sz="3200" b="1" kern="1400" dirty="0" smtClean="0">
                <a:solidFill>
                  <a:srgbClr val="000000"/>
                </a:solidFill>
                <a:latin typeface="Times New Roman" panose="02020603050405020304" pitchFamily="18" charset="0"/>
                <a:ea typeface="바탕" panose="02030600000101010101" pitchFamily="18" charset="-127"/>
              </a:rPr>
              <a:t> factor performance</a:t>
            </a:r>
            <a:endParaRPr lang="en-US" sz="3200" kern="1400" dirty="0">
              <a:solidFill>
                <a:srgbClr val="000000"/>
              </a:solidFill>
              <a:latin typeface="바탕" panose="02030600000101010101" pitchFamily="18" charset="-127"/>
              <a:ea typeface="바탕" panose="02030600000101010101" pitchFamily="18" charset="-127"/>
            </a:endParaRPr>
          </a:p>
          <a:p>
            <a:pPr algn="just"/>
            <a:r>
              <a:rPr lang="en-US" altLang="zh-CN" sz="3200" kern="1400" dirty="0">
                <a:solidFill>
                  <a:srgbClr val="000000"/>
                </a:solidFill>
                <a:latin typeface="바탕" panose="02030600000101010101" pitchFamily="18" charset="-127"/>
                <a:ea typeface="SimSun" panose="02010600030101010101" pitchFamily="2" charset="-122"/>
              </a:rPr>
              <a:t> </a:t>
            </a:r>
            <a:endParaRPr lang="en-US" sz="3200" kern="1400" dirty="0">
              <a:ln>
                <a:noFill/>
              </a:ln>
              <a:solidFill>
                <a:srgbClr val="000000"/>
              </a:solidFill>
              <a:effectLst/>
              <a:latin typeface="바탕" panose="02030600000101010101" pitchFamily="18" charset="-127"/>
              <a:ea typeface="바탕" panose="02030600000101010101" pitchFamily="18" charset="-127"/>
            </a:endParaRPr>
          </a:p>
        </p:txBody>
      </p:sp>
      <p:sp>
        <p:nvSpPr>
          <p:cNvPr id="20" name="직사각형 19"/>
          <p:cNvSpPr/>
          <p:nvPr/>
        </p:nvSpPr>
        <p:spPr>
          <a:xfrm>
            <a:off x="20205626" y="20740286"/>
            <a:ext cx="6815965" cy="584775"/>
          </a:xfrm>
          <a:prstGeom prst="rect">
            <a:avLst/>
          </a:prstGeom>
        </p:spPr>
        <p:txBody>
          <a:bodyPr wrap="square">
            <a:spAutoFit/>
          </a:bodyPr>
          <a:lstStyle/>
          <a:p>
            <a:pPr algn="ctr"/>
            <a:r>
              <a:rPr lang="en-US" sz="3200" b="1" kern="1400" dirty="0">
                <a:solidFill>
                  <a:srgbClr val="000000"/>
                </a:solidFill>
                <a:latin typeface="Times New Roman" panose="02020603050405020304" pitchFamily="18" charset="0"/>
                <a:ea typeface="바탕" panose="02030600000101010101" pitchFamily="18" charset="-127"/>
              </a:rPr>
              <a:t>Fig. </a:t>
            </a:r>
            <a:r>
              <a:rPr lang="en-US" sz="3200" b="1" kern="1400" dirty="0" smtClean="0">
                <a:solidFill>
                  <a:srgbClr val="000000"/>
                </a:solidFill>
                <a:latin typeface="Times New Roman" panose="02020603050405020304" pitchFamily="18" charset="0"/>
                <a:ea typeface="바탕" panose="02030600000101010101" pitchFamily="18" charset="-127"/>
              </a:rPr>
              <a:t>2  Structure </a:t>
            </a:r>
            <a:r>
              <a:rPr lang="en-US" sz="3200" b="1" kern="1400" dirty="0">
                <a:solidFill>
                  <a:srgbClr val="000000"/>
                </a:solidFill>
                <a:latin typeface="Times New Roman" panose="02020603050405020304" pitchFamily="18" charset="0"/>
                <a:ea typeface="바탕" panose="02030600000101010101" pitchFamily="18" charset="-127"/>
              </a:rPr>
              <a:t>of proposed BPF</a:t>
            </a:r>
            <a:r>
              <a:rPr lang="en-US" sz="3200" b="1" kern="1400" dirty="0" smtClean="0">
                <a:solidFill>
                  <a:srgbClr val="000000"/>
                </a:solidFill>
                <a:latin typeface="Times New Roman" panose="02020603050405020304" pitchFamily="18" charset="0"/>
                <a:ea typeface="바탕" panose="02030600000101010101" pitchFamily="18" charset="-127"/>
              </a:rPr>
              <a:t>.</a:t>
            </a:r>
            <a:endParaRPr lang="en-US" sz="3200" kern="1400" dirty="0">
              <a:solidFill>
                <a:srgbClr val="000000"/>
              </a:solidFill>
              <a:latin typeface="바탕" panose="02030600000101010101" pitchFamily="18" charset="-127"/>
              <a:ea typeface="바탕" panose="02030600000101010101" pitchFamily="18" charset="-127"/>
            </a:endParaRPr>
          </a:p>
        </p:txBody>
      </p:sp>
    </p:spTree>
    <p:extLst>
      <p:ext uri="{BB962C8B-B14F-4D97-AF65-F5344CB8AC3E}">
        <p14:creationId xmlns:p14="http://schemas.microsoft.com/office/powerpoint/2010/main" val="612776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268</TotalTime>
  <Words>461</Words>
  <Application>Microsoft Office PowerPoint</Application>
  <PresentationFormat>사용자 지정</PresentationFormat>
  <Paragraphs>15</Paragraphs>
  <Slides>1</Slides>
  <Notes>0</Notes>
  <HiddenSlides>0</HiddenSlides>
  <MMClips>0</MMClips>
  <ScaleCrop>false</ScaleCrop>
  <HeadingPairs>
    <vt:vector size="8" baseType="variant">
      <vt:variant>
        <vt:lpstr>사용한 글꼴</vt:lpstr>
      </vt:variant>
      <vt:variant>
        <vt:i4>7</vt:i4>
      </vt:variant>
      <vt:variant>
        <vt:lpstr>테마</vt:lpstr>
      </vt:variant>
      <vt:variant>
        <vt:i4>1</vt:i4>
      </vt:variant>
      <vt:variant>
        <vt:lpstr>포함된 OLE 서버</vt:lpstr>
      </vt:variant>
      <vt:variant>
        <vt:i4>1</vt:i4>
      </vt:variant>
      <vt:variant>
        <vt:lpstr>슬라이드 제목</vt:lpstr>
      </vt:variant>
      <vt:variant>
        <vt:i4>1</vt:i4>
      </vt:variant>
    </vt:vector>
  </HeadingPairs>
  <TitlesOfParts>
    <vt:vector size="10" baseType="lpstr">
      <vt:lpstr>SimSun</vt:lpstr>
      <vt:lpstr>맑은 고딕</vt:lpstr>
      <vt:lpstr>바탕</vt:lpstr>
      <vt:lpstr>Arial</vt:lpstr>
      <vt:lpstr>Calibri</vt:lpstr>
      <vt:lpstr>Calibri Light</vt:lpstr>
      <vt:lpstr>Times New Roman</vt:lpstr>
      <vt:lpstr>Office 테마</vt:lpstr>
      <vt:lpstr>Visio</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Qi Wang</cp:lastModifiedBy>
  <cp:revision>20</cp:revision>
  <dcterms:created xsi:type="dcterms:W3CDTF">2018-03-08T06:02:33Z</dcterms:created>
  <dcterms:modified xsi:type="dcterms:W3CDTF">2020-05-10T10:59:41Z</dcterms:modified>
</cp:coreProperties>
</file>